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2B86-A796-4016-B86B-D9EC466E48C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D78D-BBAE-45ED-A835-5C98F901F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87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2B86-A796-4016-B86B-D9EC466E48C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D78D-BBAE-45ED-A835-5C98F901F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433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2B86-A796-4016-B86B-D9EC466E48C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D78D-BBAE-45ED-A835-5C98F901F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93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2B86-A796-4016-B86B-D9EC466E48C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D78D-BBAE-45ED-A835-5C98F901F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1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2B86-A796-4016-B86B-D9EC466E48C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D78D-BBAE-45ED-A835-5C98F901F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9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2B86-A796-4016-B86B-D9EC466E48C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D78D-BBAE-45ED-A835-5C98F901F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79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2B86-A796-4016-B86B-D9EC466E48C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D78D-BBAE-45ED-A835-5C98F901F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57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2B86-A796-4016-B86B-D9EC466E48C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D78D-BBAE-45ED-A835-5C98F901F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48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2B86-A796-4016-B86B-D9EC466E48C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D78D-BBAE-45ED-A835-5C98F901F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240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2B86-A796-4016-B86B-D9EC466E48C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D78D-BBAE-45ED-A835-5C98F901F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75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2B86-A796-4016-B86B-D9EC466E48C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D78D-BBAE-45ED-A835-5C98F901F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7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E2B86-A796-4016-B86B-D9EC466E48C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0D78D-BBAE-45ED-A835-5C98F901F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9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0.png"/><Relationship Id="rId4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0.png"/><Relationship Id="rId3" Type="http://schemas.openxmlformats.org/officeDocument/2006/relationships/image" Target="../media/image7.png"/><Relationship Id="rId7" Type="http://schemas.openxmlformats.org/officeDocument/2006/relationships/image" Target="../media/image5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2.png"/><Relationship Id="rId5" Type="http://schemas.openxmlformats.org/officeDocument/2006/relationships/image" Target="../media/image38.png"/><Relationship Id="rId4" Type="http://schemas.openxmlformats.org/officeDocument/2006/relationships/image" Target="../media/image51.png"/><Relationship Id="rId9" Type="http://schemas.openxmlformats.org/officeDocument/2006/relationships/image" Target="../media/image44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4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58.png"/><Relationship Id="rId7" Type="http://schemas.openxmlformats.org/officeDocument/2006/relationships/image" Target="../media/image62.png"/><Relationship Id="rId12" Type="http://schemas.openxmlformats.org/officeDocument/2006/relationships/image" Target="../media/image5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1.png"/><Relationship Id="rId11" Type="http://schemas.openxmlformats.org/officeDocument/2006/relationships/image" Target="../media/image490.png"/><Relationship Id="rId15" Type="http://schemas.openxmlformats.org/officeDocument/2006/relationships/image" Target="../media/image560.png"/><Relationship Id="rId10" Type="http://schemas.openxmlformats.org/officeDocument/2006/relationships/image" Target="../media/image56.png"/><Relationship Id="rId9" Type="http://schemas.openxmlformats.org/officeDocument/2006/relationships/image" Target="../media/image470.png"/><Relationship Id="rId14" Type="http://schemas.openxmlformats.org/officeDocument/2006/relationships/image" Target="../media/image5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0.png"/><Relationship Id="rId3" Type="http://schemas.openxmlformats.org/officeDocument/2006/relationships/image" Target="../media/image63.png"/><Relationship Id="rId7" Type="http://schemas.openxmlformats.org/officeDocument/2006/relationships/image" Target="../media/image59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7.png"/><Relationship Id="rId5" Type="http://schemas.openxmlformats.org/officeDocument/2006/relationships/image" Target="../media/image490.png"/><Relationship Id="rId4" Type="http://schemas.openxmlformats.org/officeDocument/2006/relationships/image" Target="../media/image5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0.png"/><Relationship Id="rId7" Type="http://schemas.openxmlformats.org/officeDocument/2006/relationships/image" Target="../media/image67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60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7" Type="http://schemas.openxmlformats.org/officeDocument/2006/relationships/image" Target="../media/image71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0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73.png"/><Relationship Id="rId7" Type="http://schemas.openxmlformats.org/officeDocument/2006/relationships/image" Target="../media/image77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1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7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7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5.png"/><Relationship Id="rId4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r>
              <a:rPr lang="en-US" dirty="0" smtClean="0"/>
              <a:t>D-</a:t>
            </a:r>
            <a:r>
              <a:rPr lang="en-US" dirty="0" err="1" smtClean="0"/>
              <a:t>instanton</a:t>
            </a:r>
            <a:r>
              <a:rPr lang="en-US" dirty="0" smtClean="0"/>
              <a:t> in Real Time Dynamics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1066800"/>
          </a:xfrm>
        </p:spPr>
        <p:txBody>
          <a:bodyPr>
            <a:normAutofit/>
          </a:bodyPr>
          <a:lstStyle/>
          <a:p>
            <a:r>
              <a:rPr lang="zh-CN" altLang="en-US" sz="2400" dirty="0"/>
              <a:t>林树</a:t>
            </a:r>
            <a:endParaRPr lang="en-US" altLang="zh-CN" sz="2400" dirty="0" smtClean="0"/>
          </a:p>
          <a:p>
            <a:r>
              <a:rPr lang="zh-CN" altLang="en-US" sz="2400" dirty="0" smtClean="0"/>
              <a:t>中山大学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4953000"/>
            <a:ext cx="1375156" cy="140800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38800" y="563880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Si-wen Li, SL 1711.06365</a:t>
            </a:r>
          </a:p>
          <a:p>
            <a:pPr algn="r"/>
            <a:r>
              <a:rPr lang="en-US" sz="2000" dirty="0" smtClean="0"/>
              <a:t>Peking U, 11.28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36249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Pure gauge solutions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71600"/>
            <a:ext cx="2543175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31242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 independent pure gauge solution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51816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 independent regular solutions </a:t>
            </a:r>
            <a:r>
              <a:rPr lang="en-US" dirty="0"/>
              <a:t>+ two independent pure gauge </a:t>
            </a:r>
            <a:r>
              <a:rPr lang="en-US" dirty="0" smtClean="0"/>
              <a:t>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210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Euclidean cross </a:t>
            </a:r>
            <a:r>
              <a:rPr lang="en-US" dirty="0" err="1" smtClean="0"/>
              <a:t>correlators</a:t>
            </a:r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1745810"/>
            <a:ext cx="542925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675" y="1676400"/>
            <a:ext cx="461962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3071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Topological constraint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71600"/>
            <a:ext cx="67818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00"/>
            <a:ext cx="16764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5" y="3505200"/>
            <a:ext cx="39719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ight Arrow 2"/>
          <p:cNvSpPr/>
          <p:nvPr/>
        </p:nvSpPr>
        <p:spPr>
          <a:xfrm>
            <a:off x="914400" y="4267200"/>
            <a:ext cx="1066800" cy="1524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925" y="4352925"/>
            <a:ext cx="418147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461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Symmetry constraint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33033"/>
            <a:ext cx="8001000" cy="481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343400"/>
            <a:ext cx="3924300" cy="445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2000" y="12954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Diffeomorphism</a:t>
            </a:r>
            <a:r>
              <a:rPr lang="en-US" dirty="0" smtClean="0"/>
              <a:t> invariant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3897868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Conformal invariant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0" y="50292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Specific to CFT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0" y="5650468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</a:t>
            </a:r>
            <a:r>
              <a:rPr lang="en-US" dirty="0" smtClean="0">
                <a:solidFill>
                  <a:srgbClr val="00B050"/>
                </a:solidFill>
              </a:rPr>
              <a:t>lready obtained from topological constraint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2524125"/>
            <a:ext cx="33909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200400"/>
            <a:ext cx="34671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972050"/>
            <a:ext cx="33337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657850"/>
            <a:ext cx="34099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613" y="2667000"/>
            <a:ext cx="86677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6725" y="5105400"/>
            <a:ext cx="7524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8808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Analytic continuation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24000"/>
            <a:ext cx="22574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00" y="1466850"/>
            <a:ext cx="21717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3581400" y="1714500"/>
            <a:ext cx="2057400" cy="1143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693783" y="3669268"/>
                <a:ext cx="12686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𝐸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→−</m:t>
                      </m:r>
                      <m:r>
                        <a:rPr lang="en-US" b="0" i="1" smtClean="0">
                          <a:latin typeface="Cambria Math"/>
                        </a:rPr>
                        <m:t>𝑖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3783" y="3669268"/>
                <a:ext cx="1268617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38200" y="3049344"/>
                <a:ext cx="1544782" cy="379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~(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−1)</m:t>
                          </m:r>
                        </m:e>
                        <m:sup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𝐸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/4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049344"/>
                <a:ext cx="1544782" cy="379656"/>
              </a:xfrm>
              <a:prstGeom prst="rect">
                <a:avLst/>
              </a:prstGeom>
              <a:blipFill rotWithShape="1">
                <a:blip r:embed="rId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667000" y="3048000"/>
                <a:ext cx="2590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v</a:t>
                </a:r>
                <a:r>
                  <a:rPr lang="en-US" dirty="0" smtClean="0"/>
                  <a:t>alid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𝑅𝑒</m:t>
                        </m:r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&gt;0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3048000"/>
                <a:ext cx="2590800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211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590800" y="4343400"/>
                <a:ext cx="2590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valid for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Im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/>
                        <a:ea typeface="Cambria Math"/>
                      </a:rPr>
                      <m:t>ω</m:t>
                    </m:r>
                    <m:r>
                      <a:rPr lang="en-US" b="0" i="1" smtClean="0">
                        <a:latin typeface="Cambria Math"/>
                      </a:rPr>
                      <m:t>&gt;0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4343400"/>
                <a:ext cx="2590800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1882" t="-8333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029200" y="43434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Domain of retarded </a:t>
            </a:r>
            <a:r>
              <a:rPr lang="en-US" dirty="0" err="1" smtClean="0"/>
              <a:t>correlator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1905000" y="5029200"/>
            <a:ext cx="0" cy="1676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924050" y="5029200"/>
            <a:ext cx="971550" cy="1676400"/>
          </a:xfrm>
          <a:prstGeom prst="rect">
            <a:avLst/>
          </a:prstGeom>
          <a:pattFill prst="wdDnDiag">
            <a:fgClr>
              <a:srgbClr val="00B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990600" y="5867400"/>
            <a:ext cx="1905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819400" y="4812268"/>
                <a:ext cx="52777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𝐸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4812268"/>
                <a:ext cx="527772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ight Arrow 24"/>
          <p:cNvSpPr/>
          <p:nvPr/>
        </p:nvSpPr>
        <p:spPr>
          <a:xfrm>
            <a:off x="3276600" y="5791200"/>
            <a:ext cx="1143000" cy="1143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653828" y="5855732"/>
            <a:ext cx="1905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553200" y="4724400"/>
                <a:ext cx="4093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ea typeface="Cambria Math"/>
                        </a:rPr>
                        <m:t>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4724400"/>
                <a:ext cx="409343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/>
          <p:cNvSpPr/>
          <p:nvPr/>
        </p:nvSpPr>
        <p:spPr>
          <a:xfrm>
            <a:off x="4653828" y="5029200"/>
            <a:ext cx="1899372" cy="819150"/>
          </a:xfrm>
          <a:prstGeom prst="rect">
            <a:avLst/>
          </a:prstGeom>
          <a:pattFill prst="wdUpDiag">
            <a:fgClr>
              <a:srgbClr val="00B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5568228" y="5017532"/>
            <a:ext cx="0" cy="1676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9275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A subtlety in operator definition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4114800"/>
            <a:ext cx="21717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724400"/>
            <a:ext cx="25241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66850"/>
            <a:ext cx="21717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57400"/>
            <a:ext cx="42672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486400" y="25146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Defined with same operator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0" y="4126468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Euclidean/</a:t>
            </a:r>
            <a:r>
              <a:rPr lang="en-US" dirty="0" err="1" smtClean="0"/>
              <a:t>Minkowski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different operators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8469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029200" y="1383268"/>
                <a:ext cx="3733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𝑞</m:t>
                    </m:r>
                    <m:r>
                      <a:rPr lang="en-US" i="1" dirty="0" smtClean="0">
                        <a:latin typeface="Cambria Math"/>
                      </a:rPr>
                      <m:t>~</m:t>
                    </m:r>
                    <m:r>
                      <a:rPr lang="en-US" i="1" dirty="0" smtClean="0">
                        <a:latin typeface="Cambria Math"/>
                      </a:rPr>
                      <m:t>𝑂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smtClean="0">
                        <a:latin typeface="Cambria Math"/>
                      </a:rPr>
                      <m:t>𝑇</m:t>
                    </m:r>
                    <m:r>
                      <a:rPr lang="en-US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, significant </a:t>
                </a:r>
                <a:r>
                  <a:rPr lang="en-US" dirty="0" err="1" smtClean="0"/>
                  <a:t>instanton</a:t>
                </a:r>
                <a:r>
                  <a:rPr lang="en-US" dirty="0" smtClean="0"/>
                  <a:t> density</a:t>
                </a:r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383268"/>
                <a:ext cx="3733800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16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715000" y="2819400"/>
                <a:ext cx="14525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/>
                        </a:rPr>
                        <m:t>𝑅𝑒𝐺</m:t>
                      </m:r>
                      <m:r>
                        <a:rPr lang="en-US" i="1" dirty="0">
                          <a:latin typeface="Cambria Math"/>
                        </a:rPr>
                        <m:t>~</m:t>
                      </m:r>
                      <m:r>
                        <a:rPr lang="en-US" i="1" dirty="0">
                          <a:latin typeface="Cambria Math"/>
                        </a:rPr>
                        <m:t>𝑂</m:t>
                      </m:r>
                      <m:r>
                        <a:rPr lang="en-US" i="1" dirty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en-US" i="1" dirty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819400"/>
                <a:ext cx="1452577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38225"/>
            <a:ext cx="4562475" cy="513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0"/>
                <a:ext cx="8229600" cy="11430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i="1" dirty="0" smtClean="0">
                        <a:latin typeface="Cambria Math"/>
                        <a:ea typeface="Cambria Math"/>
                      </a:rPr>
                      <m:t>≪</m:t>
                    </m:r>
                    <m:r>
                      <a:rPr lang="en-US" i="1" dirty="0"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𝑞</m:t>
                    </m:r>
                    <m:r>
                      <a:rPr lang="en-US" i="1" dirty="0">
                        <a:latin typeface="Cambria Math"/>
                      </a:rPr>
                      <m:t>~</m:t>
                    </m:r>
                    <m:r>
                      <a:rPr lang="en-US" i="1" dirty="0">
                        <a:latin typeface="Cambria Math"/>
                      </a:rPr>
                      <m:t>𝑂</m:t>
                    </m:r>
                    <m:r>
                      <a:rPr lang="en-US" i="1" dirty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𝑇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 i="1" dirty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real part</a:t>
                </a:r>
                <a:endParaRPr lang="en-US" dirty="0"/>
              </a:p>
            </p:txBody>
          </p:sp>
        </mc:Choice>
        <mc:Fallback xmlns="">
          <p:sp>
            <p:nvSpPr>
              <p:cNvPr id="11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0"/>
                <a:ext cx="8229600" cy="1143000"/>
              </a:xfrm>
              <a:blipFill rotWithShape="1">
                <a:blip r:embed="rId9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066925"/>
            <a:ext cx="1266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515109" y="2069068"/>
                <a:ext cx="8856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en-US" b="0" i="1" dirty="0" smtClean="0">
                          <a:latin typeface="Cambria Math"/>
                          <a:ea typeface="Cambria Math"/>
                        </a:rPr>
                        <m:t>≪</m:t>
                      </m:r>
                      <m:r>
                        <a:rPr lang="en-US" i="1" dirty="0">
                          <a:latin typeface="Cambria Math"/>
                        </a:rPr>
                        <m:t>𝑇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5109" y="2069068"/>
                <a:ext cx="885692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4267200"/>
            <a:ext cx="1495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276850"/>
            <a:ext cx="195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575" y="4800600"/>
            <a:ext cx="1314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248275" y="5867400"/>
                <a:ext cx="34385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saturation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𝑂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𝑞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at large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𝑞</m:t>
                    </m:r>
                  </m:oMath>
                </a14:m>
                <a:r>
                  <a:rPr lang="en-US" dirty="0" smtClean="0"/>
                  <a:t>?</a:t>
                </a:r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8275" y="5867400"/>
                <a:ext cx="3438525" cy="369332"/>
              </a:xfrm>
              <a:prstGeom prst="rect">
                <a:avLst/>
              </a:prstGeom>
              <a:blipFill rotWithShape="1">
                <a:blip r:embed="rId15"/>
                <a:stretch>
                  <a:fillRect l="-1596" t="-8333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5521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66788"/>
            <a:ext cx="4705350" cy="5175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5486400"/>
            <a:ext cx="30099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066925"/>
            <a:ext cx="1266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515109" y="2069068"/>
                <a:ext cx="8856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en-US" b="0" i="1" dirty="0" smtClean="0">
                          <a:latin typeface="Cambria Math"/>
                          <a:ea typeface="Cambria Math"/>
                        </a:rPr>
                        <m:t>≪</m:t>
                      </m:r>
                      <m:r>
                        <a:rPr lang="en-US" i="1" dirty="0">
                          <a:latin typeface="Cambria Math"/>
                        </a:rPr>
                        <m:t>𝑇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5109" y="2069068"/>
                <a:ext cx="88569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4648200"/>
            <a:ext cx="1495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itle 1"/>
              <p:cNvSpPr txBox="1">
                <a:spLocks/>
              </p:cNvSpPr>
              <p:nvPr/>
            </p:nvSpPr>
            <p:spPr>
              <a:xfrm>
                <a:off x="457200" y="0"/>
                <a:ext cx="82296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i="1" dirty="0" smtClean="0">
                        <a:latin typeface="Cambria Math"/>
                        <a:ea typeface="Cambria Math"/>
                      </a:rPr>
                      <m:t>≪</m:t>
                    </m:r>
                    <m:r>
                      <a:rPr lang="en-US" i="1" dirty="0">
                        <a:latin typeface="Cambria Math"/>
                      </a:rPr>
                      <m:t>𝑇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𝑞</m:t>
                    </m:r>
                    <m:r>
                      <a:rPr lang="en-US" i="1" dirty="0">
                        <a:latin typeface="Cambria Math"/>
                      </a:rPr>
                      <m:t>~</m:t>
                    </m:r>
                    <m:r>
                      <a:rPr lang="en-US" i="1" dirty="0">
                        <a:latin typeface="Cambria Math"/>
                      </a:rPr>
                      <m:t>𝑂</m:t>
                    </m:r>
                    <m:r>
                      <a:rPr lang="en-US" i="1" dirty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𝑇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 i="1" dirty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imaginary part</a:t>
                </a:r>
                <a:endParaRPr lang="en-US" dirty="0"/>
              </a:p>
            </p:txBody>
          </p:sp>
        </mc:Choice>
        <mc:Fallback xmlns="">
          <p:sp>
            <p:nvSpPr>
              <p:cNvPr id="1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0"/>
                <a:ext cx="8229600" cy="1143000"/>
              </a:xfrm>
              <a:prstGeom prst="rect">
                <a:avLst/>
              </a:prstGeom>
              <a:blipFill rotWithShape="1">
                <a:blip r:embed="rId7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715000" y="2819400"/>
                <a:ext cx="16081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/>
                        </a:rPr>
                        <m:t>𝐼𝑚𝐺</m:t>
                      </m:r>
                      <m:r>
                        <a:rPr lang="en-US" i="1" dirty="0">
                          <a:latin typeface="Cambria Math"/>
                        </a:rPr>
                        <m:t>~</m:t>
                      </m:r>
                      <m:r>
                        <a:rPr lang="en-US" i="1" dirty="0">
                          <a:latin typeface="Cambria Math"/>
                        </a:rPr>
                        <m:t>𝑂</m:t>
                      </m:r>
                      <m:r>
                        <a:rPr lang="en-US" i="1" dirty="0">
                          <a:latin typeface="Cambria Math"/>
                        </a:rPr>
                        <m:t>(1/</m:t>
                      </m:r>
                      <m:r>
                        <a:rPr lang="en-US" b="0" i="1" dirty="0" smtClean="0"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en-US" i="1" dirty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819400"/>
                <a:ext cx="1608133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6937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47738"/>
            <a:ext cx="4524375" cy="496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1"/>
              <p:cNvSpPr txBox="1">
                <a:spLocks/>
              </p:cNvSpPr>
              <p:nvPr/>
            </p:nvSpPr>
            <p:spPr>
              <a:xfrm>
                <a:off x="457200" y="0"/>
                <a:ext cx="82296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dirty="0" smtClean="0">
                    <a:ea typeface="Cambria Math"/>
                  </a:rPr>
                  <a:t>general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en-US" i="1" dirty="0" smtClean="0">
                        <a:latin typeface="Cambria Math"/>
                      </a:rPr>
                      <m:t>𝑞</m:t>
                    </m:r>
                  </m:oMath>
                </a14:m>
                <a:r>
                  <a:rPr lang="en-US" dirty="0" smtClean="0"/>
                  <a:t> real part</a:t>
                </a:r>
                <a:endParaRPr lang="en-US" dirty="0"/>
              </a:p>
            </p:txBody>
          </p:sp>
        </mc:Choice>
        <mc:Fallback xmlns="">
          <p:sp>
            <p:nvSpPr>
              <p:cNvPr id="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0"/>
                <a:ext cx="8229600" cy="1143000"/>
              </a:xfrm>
              <a:prstGeom prst="rect">
                <a:avLst/>
              </a:prstGeom>
              <a:blipFill rotWithShape="1">
                <a:blip r:embed="rId3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5" y="1971675"/>
            <a:ext cx="132397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900" y="4648200"/>
            <a:ext cx="1181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400675" y="5181600"/>
                <a:ext cx="34385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saturation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𝑂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𝑞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at large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𝑞</m:t>
                    </m:r>
                  </m:oMath>
                </a14:m>
                <a:r>
                  <a:rPr lang="en-US" dirty="0" smtClean="0"/>
                  <a:t>?</a:t>
                </a:r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675" y="5181600"/>
                <a:ext cx="3438525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159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486400" y="2590800"/>
                <a:ext cx="34385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</a:t>
                </a:r>
                <a:r>
                  <a:rPr lang="en-US" dirty="0" smtClean="0"/>
                  <a:t>pproach each other at </a:t>
                </a:r>
                <a:r>
                  <a:rPr lang="en-US" dirty="0"/>
                  <a:t>large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𝜔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590800"/>
                <a:ext cx="3438525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141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47674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448627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1"/>
              <p:cNvSpPr txBox="1">
                <a:spLocks/>
              </p:cNvSpPr>
              <p:nvPr/>
            </p:nvSpPr>
            <p:spPr>
              <a:xfrm>
                <a:off x="457200" y="0"/>
                <a:ext cx="82296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dirty="0" smtClean="0">
                    <a:ea typeface="Cambria Math"/>
                  </a:rPr>
                  <a:t>general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en-US" i="1" dirty="0" smtClean="0">
                        <a:latin typeface="Cambria Math"/>
                      </a:rPr>
                      <m:t>𝑞</m:t>
                    </m:r>
                  </m:oMath>
                </a14:m>
                <a:r>
                  <a:rPr lang="en-US" dirty="0" smtClean="0"/>
                  <a:t> imaginary part</a:t>
                </a:r>
                <a:endParaRPr lang="en-US" dirty="0"/>
              </a:p>
            </p:txBody>
          </p:sp>
        </mc:Choice>
        <mc:Fallback xmlns="">
          <p:sp>
            <p:nvSpPr>
              <p:cNvPr id="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0"/>
                <a:ext cx="8229600" cy="1143000"/>
              </a:xfrm>
              <a:prstGeom prst="rect">
                <a:avLst/>
              </a:prstGeom>
              <a:blipFill rotWithShape="1">
                <a:blip r:embed="rId3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2150" y="1971675"/>
            <a:ext cx="132397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5" y="4648200"/>
            <a:ext cx="1181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257800" y="5181600"/>
                <a:ext cx="34385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saturation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𝑂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𝑞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at large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𝑞</m:t>
                    </m:r>
                  </m:oMath>
                </a14:m>
                <a:r>
                  <a:rPr lang="en-US" dirty="0" smtClean="0"/>
                  <a:t>?</a:t>
                </a:r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5181600"/>
                <a:ext cx="3438525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159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43525" y="2590800"/>
                <a:ext cx="34385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</a:t>
                </a:r>
                <a:r>
                  <a:rPr lang="en-US" dirty="0" smtClean="0"/>
                  <a:t>pproach each other at </a:t>
                </a:r>
                <a:r>
                  <a:rPr lang="en-US" dirty="0"/>
                  <a:t>large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𝜔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3525" y="2590800"/>
                <a:ext cx="3438525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159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544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Instanton</a:t>
            </a:r>
            <a:r>
              <a:rPr lang="en-US" sz="3600" dirty="0" smtClean="0"/>
              <a:t> in QM and Yang-Mills</a:t>
            </a:r>
          </a:p>
          <a:p>
            <a:r>
              <a:rPr lang="en-US" sz="3600" dirty="0" err="1" smtClean="0"/>
              <a:t>Instanton</a:t>
            </a:r>
            <a:r>
              <a:rPr lang="en-US" sz="3600" dirty="0" smtClean="0"/>
              <a:t> phenomenology in QCD</a:t>
            </a:r>
          </a:p>
          <a:p>
            <a:r>
              <a:rPr lang="en-US" sz="3600" dirty="0" smtClean="0"/>
              <a:t>Holographic D-</a:t>
            </a:r>
            <a:r>
              <a:rPr lang="en-US" sz="3600" dirty="0" err="1" smtClean="0"/>
              <a:t>instanton</a:t>
            </a:r>
            <a:r>
              <a:rPr lang="en-US" sz="3600" dirty="0" smtClean="0"/>
              <a:t> background</a:t>
            </a:r>
          </a:p>
          <a:p>
            <a:r>
              <a:rPr lang="en-US" sz="3600" dirty="0" smtClean="0"/>
              <a:t>Euclidean </a:t>
            </a:r>
            <a:r>
              <a:rPr lang="en-US" sz="3600" dirty="0" err="1" smtClean="0"/>
              <a:t>correlators</a:t>
            </a:r>
            <a:endParaRPr lang="en-US" sz="3600" dirty="0" smtClean="0"/>
          </a:p>
          <a:p>
            <a:r>
              <a:rPr lang="en-US" sz="3600" dirty="0" err="1" smtClean="0"/>
              <a:t>Minkowski</a:t>
            </a:r>
            <a:r>
              <a:rPr lang="en-US" sz="3600" dirty="0" smtClean="0"/>
              <a:t> </a:t>
            </a:r>
            <a:r>
              <a:rPr lang="en-US" sz="3600" dirty="0" err="1" smtClean="0"/>
              <a:t>correlators</a:t>
            </a:r>
            <a:r>
              <a:rPr lang="en-US" sz="3600" dirty="0" smtClean="0"/>
              <a:t> (unstable mode)</a:t>
            </a:r>
          </a:p>
          <a:p>
            <a:r>
              <a:rPr lang="en-US" sz="3600" dirty="0" smtClean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594773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76200"/>
                <a:ext cx="8229600" cy="11430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Unstable regime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≪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𝑞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~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𝑂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4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76200"/>
                <a:ext cx="8229600" cy="1143000"/>
              </a:xfrm>
              <a:blipFill rotWithShape="1">
                <a:blip r:embed="rId2"/>
                <a:stretch>
                  <a:fillRect l="-1630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95400"/>
            <a:ext cx="37719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14400" y="2209800"/>
                <a:ext cx="7906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/>
                          <a:ea typeface="Cambria Math"/>
                        </a:rPr>
                        <m:t>Γ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209800"/>
                <a:ext cx="79060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438400" y="2214671"/>
                <a:ext cx="4114800" cy="3761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Negative spectral density for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𝑂</m:t>
                        </m:r>
                      </m:e>
                    </m:acc>
                  </m:oMath>
                </a14:m>
                <a:r>
                  <a:rPr lang="en-US" dirty="0" smtClean="0"/>
                  <a:t> at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&gt;0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214671"/>
                <a:ext cx="4114800" cy="376129"/>
              </a:xfrm>
              <a:prstGeom prst="rect">
                <a:avLst/>
              </a:prstGeom>
              <a:blipFill rotWithShape="1">
                <a:blip r:embed="rId5"/>
                <a:stretch>
                  <a:fillRect l="-1185" t="-4839" b="-258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352800"/>
            <a:ext cx="7667625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14400" y="5486400"/>
                <a:ext cx="6324600" cy="3761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Fluctuation of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𝑂</m:t>
                        </m:r>
                      </m:e>
                    </m:acc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eventually destroys the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instanton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background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5486400"/>
                <a:ext cx="6324600" cy="376129"/>
              </a:xfrm>
              <a:prstGeom prst="rect">
                <a:avLst/>
              </a:prstGeom>
              <a:blipFill rotWithShape="1">
                <a:blip r:embed="rId7"/>
                <a:stretch>
                  <a:fillRect l="-771" t="-4839" b="-258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90800" y="6019800"/>
                <a:ext cx="4114800" cy="3761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Lifetime of </a:t>
                </a:r>
                <a:r>
                  <a:rPr lang="en-US" dirty="0" err="1" smtClean="0"/>
                  <a:t>instanton</a:t>
                </a:r>
                <a:r>
                  <a:rPr lang="en-US" dirty="0" smtClean="0"/>
                  <a:t> 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/>
                      </a:rPr>
                      <m:t>1/</m:t>
                    </m:r>
                    <m:r>
                      <a:rPr lang="en-US" i="1" dirty="0" smtClean="0">
                        <a:latin typeface="Cambria Math"/>
                      </a:rPr>
                      <m:t>𝑇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6019800"/>
                <a:ext cx="4114800" cy="376129"/>
              </a:xfrm>
              <a:prstGeom prst="rect">
                <a:avLst/>
              </a:prstGeom>
              <a:blipFill rotWithShape="1">
                <a:blip r:embed="rId8"/>
                <a:stretch>
                  <a:fillRect l="-1185" t="-8197" b="-22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40121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 txBox="1">
                <a:spLocks/>
              </p:cNvSpPr>
              <p:nvPr/>
            </p:nvSpPr>
            <p:spPr>
              <a:xfrm>
                <a:off x="457200" y="1600200"/>
                <a:ext cx="8229600" cy="4525963"/>
              </a:xfrm>
              <a:prstGeom prst="rect">
                <a:avLst/>
              </a:prstGeom>
            </p:spPr>
            <p:txBody>
              <a:bodyPr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3600" dirty="0" smtClean="0"/>
                  <a:t>Euclidean </a:t>
                </a:r>
                <a:r>
                  <a:rPr lang="en-US" sz="3600" dirty="0" err="1" smtClean="0"/>
                  <a:t>correlators</a:t>
                </a:r>
                <a:r>
                  <a:rPr lang="en-US" sz="3600" dirty="0" smtClean="0"/>
                  <a:t> in D-</a:t>
                </a:r>
                <a:r>
                  <a:rPr lang="en-US" sz="3600" dirty="0" err="1" smtClean="0"/>
                  <a:t>instanton</a:t>
                </a:r>
                <a:r>
                  <a:rPr lang="en-US" sz="3600" dirty="0" smtClean="0"/>
                  <a:t> background. Symmetries constrain most </a:t>
                </a:r>
                <a:r>
                  <a:rPr lang="en-US" sz="3600" dirty="0" err="1" smtClean="0"/>
                  <a:t>correlators</a:t>
                </a:r>
                <a:endParaRPr lang="en-US" sz="3600" dirty="0" smtClean="0"/>
              </a:p>
              <a:p>
                <a:r>
                  <a:rPr lang="en-US" sz="3600" dirty="0" err="1" smtClean="0"/>
                  <a:t>Minkowski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correlator</a:t>
                </a:r>
                <a:r>
                  <a:rPr lang="en-US" sz="3600" dirty="0" smtClean="0"/>
                  <a:t> obtained from analytic continuation.</a:t>
                </a:r>
              </a:p>
              <a:p>
                <a:r>
                  <a:rPr lang="en-US" sz="3600" dirty="0" smtClean="0"/>
                  <a:t>Saturation </a:t>
                </a:r>
                <a14:m>
                  <m:oMath xmlns:m="http://schemas.openxmlformats.org/officeDocument/2006/math">
                    <m:r>
                      <a:rPr lang="en-US" sz="3600" i="1" dirty="0">
                        <a:latin typeface="Cambria Math"/>
                      </a:rPr>
                      <m:t>𝑂</m:t>
                    </m:r>
                    <m:r>
                      <a:rPr lang="en-US" sz="3600" i="1" dirty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36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i="1" dirty="0">
                            <a:latin typeface="Cambria Math"/>
                          </a:rPr>
                          <m:t>𝑞</m:t>
                        </m:r>
                      </m:e>
                      <m:sup>
                        <m:r>
                          <a:rPr lang="en-US" sz="3600" i="1" dirty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600" i="1" dirty="0">
                        <a:latin typeface="Cambria Math"/>
                      </a:rPr>
                      <m:t>)</m:t>
                    </m:r>
                  </m:oMath>
                </a14:m>
                <a:r>
                  <a:rPr lang="en-US" sz="3600" dirty="0"/>
                  <a:t> at large </a:t>
                </a:r>
                <a14:m>
                  <m:oMath xmlns:m="http://schemas.openxmlformats.org/officeDocument/2006/math">
                    <m:r>
                      <a:rPr lang="en-US" sz="3600" i="1" dirty="0">
                        <a:latin typeface="Cambria Math"/>
                      </a:rPr>
                      <m:t>𝑞</m:t>
                    </m:r>
                  </m:oMath>
                </a14:m>
                <a:r>
                  <a:rPr lang="en-US" sz="3600" dirty="0" smtClean="0"/>
                  <a:t> for both real/imaginary parts?</a:t>
                </a:r>
                <a:endParaRPr lang="en-US" sz="3600" dirty="0"/>
              </a:p>
              <a:p>
                <a:r>
                  <a:rPr lang="en-US" sz="3600" dirty="0" smtClean="0"/>
                  <a:t>Scaling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/>
                      </a:rPr>
                      <m:t>𝑂</m:t>
                    </m:r>
                    <m:r>
                      <a:rPr lang="en-US" sz="3600" i="1" dirty="0" smtClean="0">
                        <a:latin typeface="Cambria Math"/>
                      </a:rPr>
                      <m:t>(1/</m:t>
                    </m:r>
                    <m:r>
                      <a:rPr lang="en-US" sz="3600" i="1" dirty="0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sz="36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3600" dirty="0" smtClean="0"/>
                  <a:t> at small </a:t>
                </a:r>
                <a14:m>
                  <m:oMath xmlns:m="http://schemas.openxmlformats.org/officeDocument/2006/math">
                    <m:r>
                      <a:rPr lang="en-US" sz="3600" i="1" dirty="0">
                        <a:latin typeface="Cambria Math"/>
                        <a:ea typeface="Cambria Math"/>
                      </a:rPr>
                      <m:t>𝜔</m:t>
                    </m:r>
                  </m:oMath>
                </a14:m>
                <a:r>
                  <a:rPr lang="en-US" sz="3600" dirty="0" smtClean="0"/>
                  <a:t> for spectral function</a:t>
                </a:r>
              </a:p>
              <a:p>
                <a:r>
                  <a:rPr lang="en-US" sz="3600" dirty="0" smtClean="0"/>
                  <a:t>Unstable mode identified. Contribution of </a:t>
                </a:r>
                <a:r>
                  <a:rPr lang="en-US" sz="3600" dirty="0" err="1" smtClean="0"/>
                  <a:t>instanton</a:t>
                </a:r>
                <a:r>
                  <a:rPr lang="en-US" sz="3600" dirty="0" smtClean="0"/>
                  <a:t> to real time dynamics suppressed at high temperature.</a:t>
                </a:r>
              </a:p>
            </p:txBody>
          </p:sp>
        </mc:Choice>
        <mc:Fallback xmlns="">
          <p:sp>
            <p:nvSpPr>
              <p:cNvPr id="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600200"/>
                <a:ext cx="8229600" cy="4525963"/>
              </a:xfrm>
              <a:prstGeom prst="rect">
                <a:avLst/>
              </a:prstGeom>
              <a:blipFill rotWithShape="1">
                <a:blip r:embed="rId2"/>
                <a:stretch>
                  <a:fillRect l="-1259" t="-2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71210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035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err="1" smtClean="0"/>
              <a:t>Instanton</a:t>
            </a:r>
            <a:r>
              <a:rPr lang="en-US" dirty="0" smtClean="0"/>
              <a:t> in Quantum Mechanics</a:t>
            </a:r>
            <a:endParaRPr lang="en-US" dirty="0"/>
          </a:p>
        </p:txBody>
      </p:sp>
      <p:pic>
        <p:nvPicPr>
          <p:cNvPr id="1026" name="Picture 2" descr="instanton quantum mechanics double well 的图像结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392" y="1219200"/>
            <a:ext cx="2034888" cy="1524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{\displaystyle V(x)={1 \over 4}(x^{2}-1)^{2}.}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7" descr="{\displaystyle V(x)={1 \over 4}(x^{2}-1)^{2}.}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38200" y="2971800"/>
                <a:ext cx="2126288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−1)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971800"/>
                <a:ext cx="2126288" cy="61093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11744" y="2819400"/>
                <a:ext cx="8412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𝑖𝑡</m:t>
                      </m:r>
                      <m:r>
                        <a:rPr lang="en-US" b="0" i="1" smtClean="0">
                          <a:latin typeface="Cambria Math"/>
                        </a:rPr>
                        <m:t>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1744" y="2819400"/>
                <a:ext cx="841256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810000" y="2373868"/>
            <a:ext cx="1673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Wick rotation</a:t>
            </a:r>
            <a:endParaRPr lang="en-US" dirty="0"/>
          </a:p>
        </p:txBody>
      </p:sp>
      <p:pic>
        <p:nvPicPr>
          <p:cNvPr id="12" name="Picture 2" descr="instanton quantum mechanics double well 的图像结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447800"/>
            <a:ext cx="1905000" cy="1426724"/>
          </a:xfrm>
          <a:prstGeom prst="rect">
            <a:avLst/>
          </a:prstGeom>
          <a:noFill/>
          <a:scene3d>
            <a:camera prst="orthographicFront">
              <a:rot lat="0" lon="0" rev="1080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791200" y="3048000"/>
                <a:ext cx="16808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→−</m:t>
                      </m:r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048000"/>
                <a:ext cx="1680845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85800" y="3733800"/>
                <a:ext cx="3984424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=−1</m:t>
                          </m:r>
                        </m: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ℏ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[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)]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733800"/>
                <a:ext cx="3984424" cy="81887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282944" y="4572000"/>
                <a:ext cx="8412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𝑖𝑡</m:t>
                      </m:r>
                      <m:r>
                        <a:rPr lang="en-US" b="0" i="1" smtClean="0">
                          <a:latin typeface="Cambria Math"/>
                        </a:rPr>
                        <m:t>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2944" y="4572000"/>
                <a:ext cx="841256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09600" y="5181600"/>
                <a:ext cx="4231799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=−1</m:t>
                          </m:r>
                        </m: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𝜏</m:t>
                                  </m:r>
                                </m:e>
                              </m:d>
                            </m:e>
                          </m:d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ℏ</m:t>
                                  </m:r>
                                </m:den>
                              </m:f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𝐸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[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𝜏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)]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181600"/>
                <a:ext cx="4231799" cy="81887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523140" y="3657600"/>
                <a:ext cx="2665986" cy="8631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[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𝑑𝑥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𝑑𝑡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𝑉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)]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3140" y="3657600"/>
                <a:ext cx="2665986" cy="86318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5486400" y="5188148"/>
                <a:ext cx="2788584" cy="8631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𝐸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𝜏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𝑑𝑥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𝑑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𝜏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</a:rPr>
                            <m:t>𝑉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)]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188148"/>
                <a:ext cx="2788584" cy="86318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286000" y="6107668"/>
            <a:ext cx="434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Classical</a:t>
            </a:r>
            <a:r>
              <a:rPr lang="en-US" dirty="0" smtClean="0">
                <a:solidFill>
                  <a:srgbClr val="FF0000"/>
                </a:solidFill>
              </a:rPr>
              <a:t> solution only in Euclidean space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Down Arrow 10"/>
          <p:cNvSpPr/>
          <p:nvPr/>
        </p:nvSpPr>
        <p:spPr>
          <a:xfrm flipH="1">
            <a:off x="1874518" y="4419600"/>
            <a:ext cx="91440" cy="768548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Down Arrow 18"/>
          <p:cNvSpPr/>
          <p:nvPr/>
        </p:nvSpPr>
        <p:spPr>
          <a:xfrm flipH="1">
            <a:off x="7086600" y="4413052"/>
            <a:ext cx="91440" cy="768548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471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err="1" smtClean="0"/>
              <a:t>Instanton</a:t>
            </a:r>
            <a:r>
              <a:rPr lang="en-US" dirty="0" smtClean="0"/>
              <a:t> in Yang-Mills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38200" y="1676400"/>
                <a:ext cx="4515980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[</m:t>
                          </m:r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8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𝐹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±</m:t>
                              </m:r>
                              <m:acc>
                                <m:accPr>
                                  <m:chr m:val="̃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𝐹</m:t>
                                  </m:r>
                                </m:e>
                              </m:acc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∓</m:t>
                          </m:r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𝐹</m:t>
                      </m:r>
                      <m:acc>
                        <m:accPr>
                          <m:chr m:val="̃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676400"/>
                <a:ext cx="4515980" cy="81887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950443" y="2590800"/>
                <a:ext cx="1243097" cy="3742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𝐹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±</m:t>
                      </m:r>
                      <m:acc>
                        <m:accPr>
                          <m:chr m:val="̃"/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𝐹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443" y="2590800"/>
                <a:ext cx="1243097" cy="374270"/>
              </a:xfrm>
              <a:prstGeom prst="rect">
                <a:avLst/>
              </a:prstGeom>
              <a:blipFill rotWithShape="1">
                <a:blip r:embed="rId5"/>
                <a:stretch>
                  <a:fillRect t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855443" y="25908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Anti-self dual/self-dual </a:t>
            </a:r>
            <a:r>
              <a:rPr lang="en-US" dirty="0" err="1" smtClean="0"/>
              <a:t>instanton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026643" y="4045330"/>
                <a:ext cx="1186928" cy="6967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643" y="4045330"/>
                <a:ext cx="1186928" cy="69672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855844" y="4038600"/>
                <a:ext cx="19807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: winding number</a:t>
                </a:r>
                <a:endParaRPr lang="en-US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5844" y="4038600"/>
                <a:ext cx="1980799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333" r="-1846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990600" y="50292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on-</a:t>
            </a:r>
            <a:r>
              <a:rPr lang="en-US" dirty="0" err="1" smtClean="0"/>
              <a:t>perturbative</a:t>
            </a:r>
            <a:r>
              <a:rPr lang="en-US" dirty="0" smtClean="0"/>
              <a:t> effect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2855844" y="4431268"/>
                <a:ext cx="225068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𝑔</m:t>
                    </m:r>
                  </m:oMath>
                </a14:m>
                <a:r>
                  <a:rPr lang="en-US" dirty="0" smtClean="0"/>
                  <a:t>: Yang-Mills coupling</a:t>
                </a:r>
                <a:endParaRPr lang="en-US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5844" y="4431268"/>
                <a:ext cx="2250681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197" r="-1892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2895600" y="3212068"/>
            <a:ext cx="45363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Solution to Euclidean </a:t>
            </a:r>
            <a:r>
              <a:rPr lang="en-US" sz="2000" dirty="0">
                <a:solidFill>
                  <a:srgbClr val="FF0000"/>
                </a:solidFill>
              </a:rPr>
              <a:t>field </a:t>
            </a:r>
            <a:r>
              <a:rPr lang="en-US" sz="2000" dirty="0" smtClean="0">
                <a:solidFill>
                  <a:srgbClr val="FF0000"/>
                </a:solidFill>
              </a:rPr>
              <a:t>equation exists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15000" y="40386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Belavin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Polyakov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Schwartz,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Tyupkin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(1975)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‘t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Hooft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(1976)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28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err="1" smtClean="0"/>
              <a:t>Instanton</a:t>
            </a:r>
            <a:r>
              <a:rPr lang="en-US" dirty="0" smtClean="0"/>
              <a:t> phenomenology in QCD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14478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dilute </a:t>
            </a:r>
            <a:r>
              <a:rPr lang="en-US" dirty="0" err="1" smtClean="0"/>
              <a:t>instanton</a:t>
            </a:r>
            <a:r>
              <a:rPr lang="en-US" dirty="0" smtClean="0"/>
              <a:t> </a:t>
            </a:r>
            <a:r>
              <a:rPr lang="en-US" dirty="0" smtClean="0"/>
              <a:t>gas: </a:t>
            </a:r>
            <a:r>
              <a:rPr lang="en-US" dirty="0" smtClean="0"/>
              <a:t>high temperature QCD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85800" y="2526268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instanton</a:t>
            </a:r>
            <a:r>
              <a:rPr lang="en-US" dirty="0" smtClean="0"/>
              <a:t> liquid model: QCD vacuum</a:t>
            </a:r>
          </a:p>
          <a:p>
            <a:r>
              <a:rPr lang="en-US" dirty="0" err="1" smtClean="0"/>
              <a:t>instanton</a:t>
            </a:r>
            <a:r>
              <a:rPr lang="en-US" dirty="0" smtClean="0"/>
              <a:t> picture of </a:t>
            </a:r>
            <a:r>
              <a:rPr lang="en-US" dirty="0" smtClean="0">
                <a:solidFill>
                  <a:srgbClr val="00B050"/>
                </a:solidFill>
              </a:rPr>
              <a:t>chiral symmetry breaking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57800" y="1817132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Gross, </a:t>
            </a:r>
            <a:r>
              <a:rPr lang="en-US" dirty="0" err="1" smtClean="0"/>
              <a:t>Pisarski</a:t>
            </a:r>
            <a:r>
              <a:rPr lang="en-US" dirty="0" smtClean="0"/>
              <a:t>, </a:t>
            </a:r>
            <a:r>
              <a:rPr lang="en-US" dirty="0" err="1" smtClean="0"/>
              <a:t>Yaffe</a:t>
            </a:r>
            <a:r>
              <a:rPr lang="en-US" dirty="0" smtClean="0"/>
              <a:t> RMP (1981)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57800" y="29718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Schafer, </a:t>
            </a:r>
            <a:r>
              <a:rPr lang="en-US" dirty="0" err="1" smtClean="0"/>
              <a:t>Shuryak</a:t>
            </a:r>
            <a:r>
              <a:rPr lang="en-US" dirty="0" smtClean="0"/>
              <a:t> RMP (1998)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85800" y="41148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</a:t>
            </a:r>
            <a:r>
              <a:rPr lang="en-US" dirty="0" err="1" smtClean="0"/>
              <a:t>yon</a:t>
            </a:r>
            <a:r>
              <a:rPr lang="en-US" dirty="0" smtClean="0"/>
              <a:t> (monopoles) picture of </a:t>
            </a:r>
            <a:r>
              <a:rPr lang="en-US" dirty="0" smtClean="0">
                <a:solidFill>
                  <a:srgbClr val="00B050"/>
                </a:solidFill>
              </a:rPr>
              <a:t>confinement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57800" y="4648200"/>
            <a:ext cx="350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Diakonov</a:t>
            </a:r>
            <a:r>
              <a:rPr lang="en-US" dirty="0" smtClean="0"/>
              <a:t> et al (2004)</a:t>
            </a:r>
          </a:p>
          <a:p>
            <a:r>
              <a:rPr lang="en-US" dirty="0" err="1" smtClean="0"/>
              <a:t>Shuryak</a:t>
            </a:r>
            <a:r>
              <a:rPr lang="en-US" dirty="0" smtClean="0"/>
              <a:t>, </a:t>
            </a:r>
            <a:r>
              <a:rPr lang="en-US" dirty="0" err="1" smtClean="0"/>
              <a:t>Zahed</a:t>
            </a:r>
            <a:r>
              <a:rPr lang="en-US" dirty="0" smtClean="0"/>
              <a:t> et al (2015)</a:t>
            </a:r>
          </a:p>
          <a:p>
            <a:r>
              <a:rPr lang="en-US" dirty="0" err="1" smtClean="0"/>
              <a:t>Poppitz</a:t>
            </a:r>
            <a:r>
              <a:rPr lang="en-US" dirty="0" smtClean="0"/>
              <a:t>, Schafer, </a:t>
            </a:r>
            <a:r>
              <a:rPr lang="en-US" dirty="0" err="1" smtClean="0"/>
              <a:t>Unsal</a:t>
            </a:r>
            <a:r>
              <a:rPr lang="en-US" dirty="0" smtClean="0"/>
              <a:t> (2012)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438400" y="5943600"/>
            <a:ext cx="3124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Real time dynamics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5352220" y="1382370"/>
                <a:ext cx="591380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2220" y="1382370"/>
                <a:ext cx="591380" cy="37023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6128272" y="1143000"/>
                <a:ext cx="1186928" cy="6967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8272" y="1143000"/>
                <a:ext cx="1186928" cy="69672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325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Measure of real time dynamics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24000"/>
            <a:ext cx="22574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2095500"/>
            <a:ext cx="12287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05200" y="20574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Matsubara frequency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28956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Hope: analytic continuation</a:t>
            </a:r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676650"/>
            <a:ext cx="21717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05200" y="4278868"/>
                <a:ext cx="2971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</a:t>
                </a:r>
                <a:r>
                  <a:rPr lang="en-US" dirty="0" smtClean="0"/>
                  <a:t>ny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𝜔</m:t>
                    </m:r>
                  </m:oMath>
                </a14:m>
                <a:r>
                  <a:rPr lang="en-US" dirty="0" smtClean="0"/>
                  <a:t> in upper half plane</a:t>
                </a:r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278868"/>
                <a:ext cx="2971800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1639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4859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Holographic D-</a:t>
            </a:r>
            <a:r>
              <a:rPr lang="en-US" dirty="0" err="1" smtClean="0"/>
              <a:t>instanton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1752600"/>
            <a:ext cx="5905500" cy="5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52500" y="1230868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D3-D-1 </a:t>
            </a:r>
            <a:r>
              <a:rPr lang="en-US" dirty="0" err="1" smtClean="0"/>
              <a:t>branes</a:t>
            </a:r>
            <a:r>
              <a:rPr lang="en-US" dirty="0" smtClean="0"/>
              <a:t> configuration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71600" y="4572000"/>
                <a:ext cx="57863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  <a:ea typeface="Cambria Math"/>
                  </a:rPr>
                  <a:t>contribution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Φ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dilaton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𝜒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axion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to EOM completely cancel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572000"/>
                <a:ext cx="5786328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843" t="-8197" r="-84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667000"/>
            <a:ext cx="5638800" cy="1611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257800" y="5754469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Liu, </a:t>
            </a:r>
            <a:r>
              <a:rPr lang="en-US" dirty="0" err="1" smtClean="0"/>
              <a:t>Tseytlin</a:t>
            </a:r>
            <a:r>
              <a:rPr lang="en-US" dirty="0" smtClean="0"/>
              <a:t> NPB (1999)</a:t>
            </a:r>
          </a:p>
          <a:p>
            <a:r>
              <a:rPr lang="en-US" dirty="0" err="1" smtClean="0"/>
              <a:t>Ghoroku</a:t>
            </a:r>
            <a:r>
              <a:rPr lang="en-US" dirty="0" smtClean="0"/>
              <a:t> et al PRD (2005)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47800" y="5117068"/>
            <a:ext cx="505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Instantons</a:t>
            </a:r>
            <a:r>
              <a:rPr lang="en-US" dirty="0" smtClean="0"/>
              <a:t> do not contribute to stress energy tensor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21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5D effective action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618" y="1143000"/>
            <a:ext cx="6553582" cy="659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048000"/>
            <a:ext cx="28194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95400" y="3897868"/>
                <a:ext cx="3048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𝑞</m:t>
                    </m:r>
                  </m:oMath>
                </a14:m>
                <a:r>
                  <a:rPr lang="en-US" dirty="0" smtClean="0"/>
                  <a:t>: </a:t>
                </a:r>
                <a:r>
                  <a:rPr lang="en-US" dirty="0" err="1" smtClean="0"/>
                  <a:t>instanton</a:t>
                </a:r>
                <a:r>
                  <a:rPr lang="en-US" dirty="0" smtClean="0"/>
                  <a:t> density</a:t>
                </a:r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897868"/>
                <a:ext cx="3048000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257800" y="44196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Liu, </a:t>
            </a:r>
            <a:r>
              <a:rPr lang="en-US" dirty="0" err="1" smtClean="0"/>
              <a:t>Tseytlin</a:t>
            </a:r>
            <a:r>
              <a:rPr lang="en-US" dirty="0" smtClean="0"/>
              <a:t> NPB (1999)</a:t>
            </a:r>
          </a:p>
          <a:p>
            <a:r>
              <a:rPr lang="en-US" dirty="0" err="1" smtClean="0"/>
              <a:t>Ghoroku</a:t>
            </a:r>
            <a:r>
              <a:rPr lang="en-US" dirty="0" smtClean="0"/>
              <a:t> et al PRD (2005)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133600"/>
            <a:ext cx="4343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9821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Bulk fields/boundary operators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289906"/>
            <a:ext cx="2906573" cy="1558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3364468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 Euclidean background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09600" y="3810000"/>
                <a:ext cx="762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Near horizon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𝑟</m:t>
                    </m:r>
                    <m:r>
                      <a:rPr lang="en-US" i="1" dirty="0" smtClean="0">
                        <a:latin typeface="Cambria Math"/>
                      </a:rPr>
                      <m:t>=1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regular</a:t>
                </a:r>
                <a:r>
                  <a:rPr lang="en-US" dirty="0" smtClean="0"/>
                  <a:t> solution instead of </a:t>
                </a:r>
                <a:r>
                  <a:rPr lang="en-US" dirty="0" err="1" smtClean="0"/>
                  <a:t>infalling</a:t>
                </a:r>
                <a:r>
                  <a:rPr lang="en-US" dirty="0" smtClean="0"/>
                  <a:t> solution (</a:t>
                </a:r>
                <a:r>
                  <a:rPr lang="en-US" dirty="0" err="1" smtClean="0"/>
                  <a:t>Minkowski</a:t>
                </a:r>
                <a:r>
                  <a:rPr lang="en-US" dirty="0" smtClean="0"/>
                  <a:t>)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810000"/>
                <a:ext cx="762000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640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303" y="2133600"/>
            <a:ext cx="17335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791200" y="15240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boundary operators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85800" y="4420944"/>
                <a:ext cx="1544782" cy="379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~(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−1)</m:t>
                          </m:r>
                        </m:e>
                        <m:sup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𝐸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/4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420944"/>
                <a:ext cx="1544782" cy="379656"/>
              </a:xfrm>
              <a:prstGeom prst="rect">
                <a:avLst/>
              </a:prstGeom>
              <a:blipFill rotWithShape="1">
                <a:blip r:embed="rId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514600" y="4419600"/>
                <a:ext cx="2590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𝑅𝑒</m:t>
                        </m:r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&gt;0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4419600"/>
                <a:ext cx="2590800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211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85800" y="5269468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Only two independent regular solutions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1708666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Homogeneous, isotropic perturbations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940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813</Words>
  <Application>Microsoft Office PowerPoint</Application>
  <PresentationFormat>On-screen Show (4:3)</PresentationFormat>
  <Paragraphs>116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D-instanton in Real Time Dynamics</vt:lpstr>
      <vt:lpstr>Outline</vt:lpstr>
      <vt:lpstr>Instanton in Quantum Mechanics</vt:lpstr>
      <vt:lpstr>Instanton in Yang-Mills</vt:lpstr>
      <vt:lpstr>Instanton phenomenology in QCD</vt:lpstr>
      <vt:lpstr>Measure of real time dynamics</vt:lpstr>
      <vt:lpstr>Holographic D-instanton</vt:lpstr>
      <vt:lpstr>5D effective action</vt:lpstr>
      <vt:lpstr>Bulk fields/boundary operators</vt:lpstr>
      <vt:lpstr>Pure gauge solutions</vt:lpstr>
      <vt:lpstr>Euclidean cross correlators</vt:lpstr>
      <vt:lpstr>Topological constraint</vt:lpstr>
      <vt:lpstr>Symmetry constraint</vt:lpstr>
      <vt:lpstr>Analytic continuation</vt:lpstr>
      <vt:lpstr>A subtlety in operator definition</vt:lpstr>
      <vt:lpstr>ω≪T, q~O(T^4) real part</vt:lpstr>
      <vt:lpstr>PowerPoint Presentation</vt:lpstr>
      <vt:lpstr>PowerPoint Presentation</vt:lpstr>
      <vt:lpstr>PowerPoint Presentation</vt:lpstr>
      <vt:lpstr>Unstable regime ω≪T, q~O(T^4)</vt:lpstr>
      <vt:lpstr>Summary</vt:lpstr>
      <vt:lpstr>Thank you!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D-instanton in Real Time Dynamics</dc:title>
  <dc:creator>forest</dc:creator>
  <cp:lastModifiedBy>forest</cp:lastModifiedBy>
  <cp:revision>68</cp:revision>
  <dcterms:created xsi:type="dcterms:W3CDTF">2017-11-20T14:24:15Z</dcterms:created>
  <dcterms:modified xsi:type="dcterms:W3CDTF">2017-11-28T11:35:40Z</dcterms:modified>
</cp:coreProperties>
</file>