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737" r:id="rId2"/>
    <p:sldId id="800" r:id="rId3"/>
    <p:sldId id="804" r:id="rId4"/>
    <p:sldId id="805" r:id="rId5"/>
    <p:sldId id="806" r:id="rId6"/>
    <p:sldId id="808" r:id="rId7"/>
    <p:sldId id="812" r:id="rId8"/>
    <p:sldId id="828" r:id="rId9"/>
    <p:sldId id="765" r:id="rId10"/>
    <p:sldId id="799" r:id="rId11"/>
    <p:sldId id="813" r:id="rId12"/>
    <p:sldId id="784" r:id="rId13"/>
    <p:sldId id="820" r:id="rId14"/>
    <p:sldId id="786" r:id="rId15"/>
    <p:sldId id="788" r:id="rId16"/>
    <p:sldId id="814" r:id="rId17"/>
    <p:sldId id="817" r:id="rId18"/>
    <p:sldId id="789" r:id="rId19"/>
    <p:sldId id="790" r:id="rId20"/>
    <p:sldId id="791" r:id="rId21"/>
    <p:sldId id="794" r:id="rId22"/>
    <p:sldId id="793" r:id="rId23"/>
    <p:sldId id="792" r:id="rId24"/>
    <p:sldId id="744" r:id="rId25"/>
    <p:sldId id="749" r:id="rId26"/>
    <p:sldId id="768" r:id="rId27"/>
    <p:sldId id="770" r:id="rId28"/>
    <p:sldId id="796" r:id="rId29"/>
    <p:sldId id="795" r:id="rId30"/>
    <p:sldId id="827" r:id="rId31"/>
    <p:sldId id="755" r:id="rId32"/>
    <p:sldId id="756" r:id="rId33"/>
    <p:sldId id="797" r:id="rId34"/>
    <p:sldId id="798" r:id="rId35"/>
    <p:sldId id="818" r:id="rId36"/>
    <p:sldId id="819" r:id="rId37"/>
    <p:sldId id="821" r:id="rId38"/>
    <p:sldId id="822" r:id="rId39"/>
    <p:sldId id="823" r:id="rId40"/>
    <p:sldId id="824" r:id="rId41"/>
    <p:sldId id="753" r:id="rId42"/>
    <p:sldId id="825" r:id="rId43"/>
    <p:sldId id="826" r:id="rId44"/>
  </p:sldIdLst>
  <p:sldSz cx="9144000" cy="6858000" type="screen4x3"/>
  <p:notesSz cx="6858000" cy="9144000"/>
  <p:defaultTextStyle>
    <a:defPPr>
      <a:defRPr lang="en-US"/>
    </a:defPPr>
    <a:lvl1pPr marL="0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anwei  Qi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7AD32"/>
    <a:srgbClr val="E810FF"/>
    <a:srgbClr val="006500"/>
    <a:srgbClr val="A7FFFF"/>
    <a:srgbClr val="76FFEA"/>
    <a:srgbClr val="6EEFDC"/>
    <a:srgbClr val="C0EFED"/>
    <a:srgbClr val="99E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5" autoAdjust="0"/>
    <p:restoredTop sz="91412" autoAdjust="0"/>
  </p:normalViewPr>
  <p:slideViewPr>
    <p:cSldViewPr snapToGrid="0" snapToObjects="1">
      <p:cViewPr varScale="1">
        <p:scale>
          <a:sx n="108" d="100"/>
          <a:sy n="108" d="100"/>
        </p:scale>
        <p:origin x="-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commentAuthors" Target="commentAuthors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43.wmf"/><Relationship Id="rId3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C0526-7EDE-9D46-88F7-736EE73D7E1B}" type="datetimeFigureOut">
              <a:rPr lang="en-US" smtClean="0"/>
              <a:t>12/24/14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48255-3477-B245-BAF6-33F18461A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08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24A46-B01D-5748-83EF-B5D1B5FCA585}" type="datetimeFigureOut">
              <a:rPr lang="en-US" smtClean="0"/>
              <a:pPr/>
              <a:t>12/24/14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24289-31B1-924F-BB75-A6B7B0BD0C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384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 f(x,\mu^2)}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\mu^2}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\Sigma_{f'}\, P_{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'}(x/x')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f'(x',\mu^2)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3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longleftarrow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{\gamma\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\delta\left(x-\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{k\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}\right) \,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{d^4k}{(2\pi)^4}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04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\left[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\int_0^1 dx\, x f_{q}(x) +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\int_0^1 dx\, x f_{\bar{q}}(x)\right]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+\int_0^1 dx\, x f_{g}(x)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81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longleftarrow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{\gamma\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\delta\left(x-\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{k\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}\right) \,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{d^4k}{(2\pi)^4}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04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widetilde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{\sigma}^{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}(\tilde{x},\tilde{Q}^2,\{\tilde{\nu}\})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\Sigma_{f}\, C^{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}_f(\tilde{x}/x,\mu^2/\tilde{Q}^2,\{\tilde{\nu}\})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f(x,\mu^2)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O}\left[\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{1}{\tilde{Q}^\alpha}\right]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widetilde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{\sigma}_{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}(\tilde{x},\tilde{\mu}^2,\{\tilde{\nu}\})}{\partial\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\tilde{\mu}^2}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\Sigma_{f}\,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D}_{if}(\tilde{x}/x,\mu^2/\tilde{\mu}^2,\{\tilde{\nu}\})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f(x,\mu^2)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O}\left[\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{1}{\tilde{\mu}^\alpha}\right]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widetilde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{\sigma}^{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}(\tilde{x},\tilde{\mu}^2,P_z)\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widetilde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{f}^{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}(\tilde{x}=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,\tilde{\mu}^2,P_z)\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widetilde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{\sigma}^{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}(\tilde{x},\tilde{\mu}^2,P_z)\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O}(\psi, A)|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\tilde{x}, \tilde{\mu}, \{\tilde{\nu}\}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90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widetilde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{\sigma}(\tilde{x},\tilde{\mu}^2,\{\tilde{\nu}\})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\,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}{2\pi} e^{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\tilde{x}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P|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widetilde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O}^{\alpha_1 ...\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|P\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widetilde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{\sigma}(\tilde{x},k_\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\tilde{\mu}^2,\{\tilde{\nu}\})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\,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d^2k_\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}{(2\pi)^3} e^{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\tilde{x}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e^{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P|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widetilde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O}^{\alpha_1 ...\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y_z,y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|P\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widetilde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{\sigma}^{\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}_{E}(\tilde{x},1/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a,P_z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F.T.\, of}\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O}(\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overline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{\psi},\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psi,A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)|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04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\tilde{q}(\tilde{x},\tilde{\mu}^2,P_z)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}{4\pi} e^{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\tilde{x}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P|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overline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{\psi}(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gamma_z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}\left\{ 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\int_0^{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’) \right\} \psi(0) |P\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longleftarrow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gamma_z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}{2P_z}\,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\delta\left(\tilde{x}-\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}\right)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k^2 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\tilde{\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}^2\  (\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gg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\Lambda_{\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QCD}^2)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82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\tilde{q}(\tilde{x},\tilde{\mu}^2,P_z)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}{4\pi} e^{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\tilde{x}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P|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overline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{\psi}(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gamma_z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}\left\{ 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\int_0^{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’) \right\} \psi(0) |P\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longleftarrow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gamma_z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}{2P_z}\,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\delta\left(\tilde{x}-\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}\right)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k^2 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\tilde{\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}^2\  (\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gg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\Lambda_{\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QCD}^2)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82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\tilde{q}(\tilde{x},\tilde{\mu}^2,P_z)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}{4\pi} e^{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\tilde{x}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P|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overline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{\psi}(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gamma_z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}\left\{ 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\int_0^{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’) \right\} \psi(0) |P\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longleftarrow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gamma_z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}{2P_z}\,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\delta\left(\tilde{x}-\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}\right)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k^2 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\tilde{\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}^2\  (\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gg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\Lambda_{\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QCD}^2)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82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\tilde{q}(\tilde{x},\tilde{\mu}^2,P_z)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}{4\pi} e^{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\tilde{x}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P|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overline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{\psi}(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gamma_z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}\left\{ 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\int_0^{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’) \right\} \psi(0) |P\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longleftarrow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gamma_z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}{2P_z}\,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\delta\left(\tilde{x}-\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}\right)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k^2 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\tilde{\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}^2\  (\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gg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\Lambda_{\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QCD}^2)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82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widetilde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{d}^{\alpha\beta}(l)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=-g^{\alpha\beta}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{l^\alpha\,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^\beta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^\alpha\, l^\beta}{l\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{n_z^2}{(\l\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)^2}\,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l^\alpha l^\beta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8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longleftarrow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{\gamma\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n}{2P\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n}\,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\delta\left(x-\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{k\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n}{P\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n}\right) \,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{d^4k}{(2\pi)^4}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90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widetilde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{d}^{\alpha\beta}(l)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=-g^{\alpha\beta}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{l^\alpha\,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^\beta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^\alpha\, l^\beta}{l\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{n_z^2}{(\l\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)^2}\,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l^\alpha l^\beta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81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widetilde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{R} = C_F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}{2\pi}\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{2\, d^{D-2} l_\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}{(2\pi)^{D-3}\, l_\perp^2}\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\, \delta\left(1-x-\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}\right)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\times\left[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{1-l_z/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}{l_z^2}\,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{l_\perp^2}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{l_\perp^2 + l_z^2}}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(1-\frac{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l_z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}+\frac{1-\epsilon}{2}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{l_z^2}{P_z^2}\right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frac{\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{l_\perp^2+l_z^2}+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l_z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l_z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{l_\perp^2+l_z^2}}\right]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53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widetilde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{R} = C_F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}{2\pi}\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{2\, d^{D-2} l_\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}{(2\pi)^{D-3}\, l_\perp^2}\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\, \delta\left(1-x-\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}\right)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\times\left[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{1-l_z/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}{l_z^2}\,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{l_\perp^2}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{l_\perp^2 + l_z^2}}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(1-\frac{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l_z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P_z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}+\frac{1-\epsilon}{2}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{l_z^2}{P_z^2}\right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frac{\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{l_\perp^2+l_z^2}+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l_z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l_z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{l_\perp^2+l_z^2}}\right]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53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\left[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\int_0^1 dx\, x f_{q}(x) +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\int_0^1 dx\, x f_{\bar{q}}(x)\right]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+\int_0^1 dx\, x f_{g}(x)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8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 f(x,\mu^2)}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\mu^2}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\Sigma_{f'}\, P_{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'}(x/x')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f'(x',\mu^2)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3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 f(x,\mu^2)}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\mu^2}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\Sigma_{f'}\, P_{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'}(x/x')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f'(x',\mu^2)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d/u \to ½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d/u &amp;\to 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{4\mu_n^2/\mu_p^2 - 1}{4-\mu_n^2/\mu_p^2} \\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\ 0.42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59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d/u \to ½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d/u &amp;\to 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{4\mu_n^2/\mu_p^2 - 1}{4-\mu_n^2/\mu_p^2} \\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\ 0.42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u/u &amp;\to \ 2/3\\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d/d &amp;\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-1/3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59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 f(x,\mu^2)}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\mu^2}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\Sigma_{f'}\, P_{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'}(x/x')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f'(x',\mu^2)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3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x^n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(\mu^2)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rangle_q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equiv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\int_0^1 dx\, x^{n}\, q(x,\mu^2)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x^3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rangle_q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09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x^n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(\mu^2)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rangle_q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equiv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\int_0^1 dx\, x^{n}\, q(x,\mu^2)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x^3 \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rangle_q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4289-31B1-924F-BB75-A6B7B0BD0CB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0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53" indent="0" algn="ctr">
              <a:buNone/>
              <a:defRPr/>
            </a:lvl2pPr>
            <a:lvl3pPr marL="912903" indent="0" algn="ctr">
              <a:buNone/>
              <a:defRPr/>
            </a:lvl3pPr>
            <a:lvl4pPr marL="1369357" indent="0" algn="ctr">
              <a:buNone/>
              <a:defRPr/>
            </a:lvl4pPr>
            <a:lvl5pPr marL="1825808" indent="0" algn="ctr">
              <a:buNone/>
              <a:defRPr/>
            </a:lvl5pPr>
            <a:lvl6pPr marL="2282262" indent="0" algn="ctr">
              <a:buNone/>
              <a:defRPr/>
            </a:lvl6pPr>
            <a:lvl7pPr marL="2738711" indent="0" algn="ctr">
              <a:buNone/>
              <a:defRPr/>
            </a:lvl7pPr>
            <a:lvl8pPr marL="3195166" indent="0" algn="ctr">
              <a:buNone/>
              <a:defRPr/>
            </a:lvl8pPr>
            <a:lvl9pPr marL="36516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F992D-1296-EC4A-9C96-ABB107CB5376}" type="datetime1">
              <a:rPr lang="en-US" smtClean="0"/>
              <a:t>12/24/14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9693E-BB54-1142-A571-24B798EA2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A6104-C77F-E746-B39C-E7B56C118C26}" type="datetime1">
              <a:rPr lang="en-US" smtClean="0"/>
              <a:t>12/24/14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9693E-BB54-1142-A571-24B798EA2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1F452-7E32-8D46-AF01-DD196FAA7097}" type="datetime1">
              <a:rPr lang="en-US" smtClean="0"/>
              <a:t>12/24/14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9693E-BB54-1142-A571-24B798EA2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23219-4322-E34D-8E79-8E7C570D78D0}" type="datetime1">
              <a:rPr lang="en-US" smtClean="0"/>
              <a:t>12/24/14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9693E-BB54-1142-A571-24B798EA2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1ADBE-07AF-2749-ABEE-C32A08B3FA5E}" type="datetime1">
              <a:rPr lang="en-US" smtClean="0"/>
              <a:t>12/24/14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9693E-BB54-1142-A571-24B798EA2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53" indent="0">
              <a:buNone/>
              <a:defRPr sz="1800"/>
            </a:lvl2pPr>
            <a:lvl3pPr marL="912903" indent="0">
              <a:buNone/>
              <a:defRPr sz="1600"/>
            </a:lvl3pPr>
            <a:lvl4pPr marL="1369357" indent="0">
              <a:buNone/>
              <a:defRPr sz="1400"/>
            </a:lvl4pPr>
            <a:lvl5pPr marL="1825808" indent="0">
              <a:buNone/>
              <a:defRPr sz="1400"/>
            </a:lvl5pPr>
            <a:lvl6pPr marL="2282262" indent="0">
              <a:buNone/>
              <a:defRPr sz="1400"/>
            </a:lvl6pPr>
            <a:lvl7pPr marL="2738711" indent="0">
              <a:buNone/>
              <a:defRPr sz="1400"/>
            </a:lvl7pPr>
            <a:lvl8pPr marL="3195166" indent="0">
              <a:buNone/>
              <a:defRPr sz="1400"/>
            </a:lvl8pPr>
            <a:lvl9pPr marL="36516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36EFE-BD06-2D4B-BE5B-4C6C3D08556F}" type="datetime1">
              <a:rPr lang="en-US" smtClean="0"/>
              <a:t>12/24/14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9693E-BB54-1142-A571-24B798EA2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FD70F-39B1-C040-9B33-F97595D437FA}" type="datetime1">
              <a:rPr lang="en-US" smtClean="0"/>
              <a:t>12/24/14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9693E-BB54-1142-A571-24B798EA2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3" indent="0">
              <a:buNone/>
              <a:defRPr sz="2000" b="1"/>
            </a:lvl2pPr>
            <a:lvl3pPr marL="912903" indent="0">
              <a:buNone/>
              <a:defRPr sz="1800" b="1"/>
            </a:lvl3pPr>
            <a:lvl4pPr marL="1369357" indent="0">
              <a:buNone/>
              <a:defRPr sz="1600" b="1"/>
            </a:lvl4pPr>
            <a:lvl5pPr marL="1825808" indent="0">
              <a:buNone/>
              <a:defRPr sz="1600" b="1"/>
            </a:lvl5pPr>
            <a:lvl6pPr marL="2282262" indent="0">
              <a:buNone/>
              <a:defRPr sz="1600" b="1"/>
            </a:lvl6pPr>
            <a:lvl7pPr marL="2738711" indent="0">
              <a:buNone/>
              <a:defRPr sz="1600" b="1"/>
            </a:lvl7pPr>
            <a:lvl8pPr marL="3195166" indent="0">
              <a:buNone/>
              <a:defRPr sz="1600" b="1"/>
            </a:lvl8pPr>
            <a:lvl9pPr marL="36516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3" indent="0">
              <a:buNone/>
              <a:defRPr sz="2000" b="1"/>
            </a:lvl2pPr>
            <a:lvl3pPr marL="912903" indent="0">
              <a:buNone/>
              <a:defRPr sz="1800" b="1"/>
            </a:lvl3pPr>
            <a:lvl4pPr marL="1369357" indent="0">
              <a:buNone/>
              <a:defRPr sz="1600" b="1"/>
            </a:lvl4pPr>
            <a:lvl5pPr marL="1825808" indent="0">
              <a:buNone/>
              <a:defRPr sz="1600" b="1"/>
            </a:lvl5pPr>
            <a:lvl6pPr marL="2282262" indent="0">
              <a:buNone/>
              <a:defRPr sz="1600" b="1"/>
            </a:lvl6pPr>
            <a:lvl7pPr marL="2738711" indent="0">
              <a:buNone/>
              <a:defRPr sz="1600" b="1"/>
            </a:lvl7pPr>
            <a:lvl8pPr marL="3195166" indent="0">
              <a:buNone/>
              <a:defRPr sz="1600" b="1"/>
            </a:lvl8pPr>
            <a:lvl9pPr marL="36516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78F68-D87F-2B4A-AF15-5E6FD6159BD7}" type="datetime1">
              <a:rPr lang="en-US" smtClean="0"/>
              <a:t>12/24/14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9693E-BB54-1142-A571-24B798EA2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20C43-12C3-1944-B195-F1A568F3BD83}" type="datetime1">
              <a:rPr lang="en-US" smtClean="0"/>
              <a:t>12/24/14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9693E-BB54-1142-A571-24B798EA2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8BF31-42B0-1A42-AF1B-5D0270F832AD}" type="datetime1">
              <a:rPr lang="en-US" smtClean="0"/>
              <a:t>12/24/14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9693E-BB54-1142-A571-24B798EA2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53" indent="0">
              <a:buNone/>
              <a:defRPr sz="1200"/>
            </a:lvl2pPr>
            <a:lvl3pPr marL="912903" indent="0">
              <a:buNone/>
              <a:defRPr sz="1000"/>
            </a:lvl3pPr>
            <a:lvl4pPr marL="1369357" indent="0">
              <a:buNone/>
              <a:defRPr sz="900"/>
            </a:lvl4pPr>
            <a:lvl5pPr marL="1825808" indent="0">
              <a:buNone/>
              <a:defRPr sz="900"/>
            </a:lvl5pPr>
            <a:lvl6pPr marL="2282262" indent="0">
              <a:buNone/>
              <a:defRPr sz="900"/>
            </a:lvl6pPr>
            <a:lvl7pPr marL="2738711" indent="0">
              <a:buNone/>
              <a:defRPr sz="900"/>
            </a:lvl7pPr>
            <a:lvl8pPr marL="3195166" indent="0">
              <a:buNone/>
              <a:defRPr sz="900"/>
            </a:lvl8pPr>
            <a:lvl9pPr marL="36516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0E647-8E8C-3641-AB8F-618BFACCBF00}" type="datetime1">
              <a:rPr lang="en-US" smtClean="0"/>
              <a:t>12/24/14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9693E-BB54-1142-A571-24B798EA2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53" indent="0">
              <a:buNone/>
              <a:defRPr sz="2800"/>
            </a:lvl2pPr>
            <a:lvl3pPr marL="912903" indent="0">
              <a:buNone/>
              <a:defRPr sz="2400"/>
            </a:lvl3pPr>
            <a:lvl4pPr marL="1369357" indent="0">
              <a:buNone/>
              <a:defRPr sz="2000"/>
            </a:lvl4pPr>
            <a:lvl5pPr marL="1825808" indent="0">
              <a:buNone/>
              <a:defRPr sz="2000"/>
            </a:lvl5pPr>
            <a:lvl6pPr marL="2282262" indent="0">
              <a:buNone/>
              <a:defRPr sz="2000"/>
            </a:lvl6pPr>
            <a:lvl7pPr marL="2738711" indent="0">
              <a:buNone/>
              <a:defRPr sz="2000"/>
            </a:lvl7pPr>
            <a:lvl8pPr marL="3195166" indent="0">
              <a:buNone/>
              <a:defRPr sz="2000"/>
            </a:lvl8pPr>
            <a:lvl9pPr marL="3651616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53" indent="0">
              <a:buNone/>
              <a:defRPr sz="1200"/>
            </a:lvl2pPr>
            <a:lvl3pPr marL="912903" indent="0">
              <a:buNone/>
              <a:defRPr sz="1000"/>
            </a:lvl3pPr>
            <a:lvl4pPr marL="1369357" indent="0">
              <a:buNone/>
              <a:defRPr sz="900"/>
            </a:lvl4pPr>
            <a:lvl5pPr marL="1825808" indent="0">
              <a:buNone/>
              <a:defRPr sz="900"/>
            </a:lvl5pPr>
            <a:lvl6pPr marL="2282262" indent="0">
              <a:buNone/>
              <a:defRPr sz="900"/>
            </a:lvl6pPr>
            <a:lvl7pPr marL="2738711" indent="0">
              <a:buNone/>
              <a:defRPr sz="900"/>
            </a:lvl7pPr>
            <a:lvl8pPr marL="3195166" indent="0">
              <a:buNone/>
              <a:defRPr sz="900"/>
            </a:lvl8pPr>
            <a:lvl9pPr marL="36516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E1769-32A4-D74C-B2C7-90B6D69A49B0}" type="datetime1">
              <a:rPr lang="en-US" smtClean="0"/>
              <a:t>12/24/14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9693E-BB54-1142-A571-24B798EA2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1" tIns="45646" rIns="91291" bIns="45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1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4E2BBD0-42EB-1D4E-A40E-8A034FB7F671}" type="datetime1">
              <a:rPr lang="en-US" smtClean="0"/>
              <a:t>12/24/14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D9693E-BB54-1142-A571-24B798EA2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645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290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35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580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339" indent="-342339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734" indent="-285282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1131" indent="-22822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7583" indent="-22822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4033" indent="-2282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0487" indent="-2282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6940" indent="-2282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3391" indent="-2282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79841" indent="-2282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3" algn="l" defTabSz="456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03" algn="l" defTabSz="456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57" algn="l" defTabSz="456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08" algn="l" defTabSz="456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62" algn="l" defTabSz="456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11" algn="l" defTabSz="456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166" algn="l" defTabSz="456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16" algn="l" defTabSz="456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43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44.wmf"/><Relationship Id="rId9" Type="http://schemas.openxmlformats.org/officeDocument/2006/relationships/image" Target="../media/image4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5.emf"/><Relationship Id="rId8" Type="http://schemas.openxmlformats.org/officeDocument/2006/relationships/image" Target="../media/image56.emf"/><Relationship Id="rId9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png"/><Relationship Id="rId5" Type="http://schemas.openxmlformats.org/officeDocument/2006/relationships/image" Target="../media/image64.emf"/><Relationship Id="rId6" Type="http://schemas.openxmlformats.org/officeDocument/2006/relationships/image" Target="../media/image65.png"/><Relationship Id="rId7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emf"/><Relationship Id="rId5" Type="http://schemas.openxmlformats.org/officeDocument/2006/relationships/image" Target="../media/image71.emf"/><Relationship Id="rId6" Type="http://schemas.openxmlformats.org/officeDocument/2006/relationships/image" Target="../media/image72.emf"/><Relationship Id="rId7" Type="http://schemas.openxmlformats.org/officeDocument/2006/relationships/image" Target="../media/image73.emf"/><Relationship Id="rId8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76.emf"/><Relationship Id="rId5" Type="http://schemas.openxmlformats.org/officeDocument/2006/relationships/image" Target="../media/image77.emf"/><Relationship Id="rId6" Type="http://schemas.openxmlformats.org/officeDocument/2006/relationships/image" Target="../media/image78.emf"/><Relationship Id="rId7" Type="http://schemas.openxmlformats.org/officeDocument/2006/relationships/image" Target="../media/image79.emf"/><Relationship Id="rId8" Type="http://schemas.openxmlformats.org/officeDocument/2006/relationships/image" Target="../media/image80.emf"/><Relationship Id="rId9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4" Type="http://schemas.openxmlformats.org/officeDocument/2006/relationships/image" Target="../media/image85.emf"/><Relationship Id="rId5" Type="http://schemas.openxmlformats.org/officeDocument/2006/relationships/image" Target="../media/image86.emf"/><Relationship Id="rId6" Type="http://schemas.openxmlformats.org/officeDocument/2006/relationships/image" Target="../media/image69.png"/><Relationship Id="rId7" Type="http://schemas.openxmlformats.org/officeDocument/2006/relationships/image" Target="../media/image87.emf"/><Relationship Id="rId8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5" Type="http://schemas.openxmlformats.org/officeDocument/2006/relationships/image" Target="../media/image91.emf"/><Relationship Id="rId6" Type="http://schemas.openxmlformats.org/officeDocument/2006/relationships/image" Target="../media/image92.emf"/><Relationship Id="rId7" Type="http://schemas.openxmlformats.org/officeDocument/2006/relationships/image" Target="../media/image93.emf"/><Relationship Id="rId8" Type="http://schemas.openxmlformats.org/officeDocument/2006/relationships/image" Target="../media/image94.emf"/><Relationship Id="rId9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4" Type="http://schemas.openxmlformats.org/officeDocument/2006/relationships/image" Target="../media/image97.emf"/><Relationship Id="rId5" Type="http://schemas.openxmlformats.org/officeDocument/2006/relationships/image" Target="../media/image98.emf"/><Relationship Id="rId6" Type="http://schemas.openxmlformats.org/officeDocument/2006/relationships/image" Target="../media/image99.png"/><Relationship Id="rId7" Type="http://schemas.openxmlformats.org/officeDocument/2006/relationships/image" Target="../media/image100.emf"/><Relationship Id="rId8" Type="http://schemas.openxmlformats.org/officeDocument/2006/relationships/image" Target="../media/image101.emf"/><Relationship Id="rId9" Type="http://schemas.openxmlformats.org/officeDocument/2006/relationships/image" Target="../media/image10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1.emf"/><Relationship Id="rId1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3.emf"/><Relationship Id="rId4" Type="http://schemas.openxmlformats.org/officeDocument/2006/relationships/image" Target="../media/image104.png"/><Relationship Id="rId5" Type="http://schemas.openxmlformats.org/officeDocument/2006/relationships/image" Target="../media/image105.emf"/><Relationship Id="rId6" Type="http://schemas.openxmlformats.org/officeDocument/2006/relationships/image" Target="../media/image106.emf"/><Relationship Id="rId7" Type="http://schemas.openxmlformats.org/officeDocument/2006/relationships/image" Target="../media/image107.emf"/><Relationship Id="rId8" Type="http://schemas.openxmlformats.org/officeDocument/2006/relationships/image" Target="../media/image108.emf"/><Relationship Id="rId9" Type="http://schemas.openxmlformats.org/officeDocument/2006/relationships/image" Target="../media/image109.emf"/><Relationship Id="rId10" Type="http://schemas.openxmlformats.org/officeDocument/2006/relationships/image" Target="../media/image11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4" Type="http://schemas.openxmlformats.org/officeDocument/2006/relationships/image" Target="../media/image114.emf"/><Relationship Id="rId5" Type="http://schemas.openxmlformats.org/officeDocument/2006/relationships/image" Target="../media/image115.emf"/><Relationship Id="rId6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4" Type="http://schemas.openxmlformats.org/officeDocument/2006/relationships/image" Target="../media/image118.emf"/><Relationship Id="rId5" Type="http://schemas.openxmlformats.org/officeDocument/2006/relationships/image" Target="../media/image119.png"/><Relationship Id="rId6" Type="http://schemas.openxmlformats.org/officeDocument/2006/relationships/image" Target="../media/image120.emf"/><Relationship Id="rId7" Type="http://schemas.openxmlformats.org/officeDocument/2006/relationships/image" Target="../media/image1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4" Type="http://schemas.openxmlformats.org/officeDocument/2006/relationships/image" Target="../media/image123.emf"/><Relationship Id="rId5" Type="http://schemas.openxmlformats.org/officeDocument/2006/relationships/image" Target="../media/image124.png"/><Relationship Id="rId6" Type="http://schemas.openxmlformats.org/officeDocument/2006/relationships/image" Target="../media/image125.emf"/><Relationship Id="rId7" Type="http://schemas.openxmlformats.org/officeDocument/2006/relationships/image" Target="../media/image126.emf"/><Relationship Id="rId8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28.png"/><Relationship Id="rId5" Type="http://schemas.openxmlformats.org/officeDocument/2006/relationships/image" Target="../media/image129.emf"/><Relationship Id="rId6" Type="http://schemas.openxmlformats.org/officeDocument/2006/relationships/image" Target="../media/image130.emf"/><Relationship Id="rId7" Type="http://schemas.openxmlformats.org/officeDocument/2006/relationships/image" Target="../media/image131.emf"/><Relationship Id="rId8" Type="http://schemas.openxmlformats.org/officeDocument/2006/relationships/image" Target="../media/image13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emf"/><Relationship Id="rId8" Type="http://schemas.openxmlformats.org/officeDocument/2006/relationships/image" Target="../media/image138.emf"/><Relationship Id="rId9" Type="http://schemas.openxmlformats.org/officeDocument/2006/relationships/image" Target="../media/image139.emf"/><Relationship Id="rId10" Type="http://schemas.openxmlformats.org/officeDocument/2006/relationships/image" Target="../media/image140.emf"/><Relationship Id="rId11" Type="http://schemas.openxmlformats.org/officeDocument/2006/relationships/image" Target="../media/image1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emf"/><Relationship Id="rId9" Type="http://schemas.openxmlformats.org/officeDocument/2006/relationships/image" Target="../media/image148.png"/><Relationship Id="rId10" Type="http://schemas.openxmlformats.org/officeDocument/2006/relationships/image" Target="../media/image14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7.png"/><Relationship Id="rId12" Type="http://schemas.openxmlformats.org/officeDocument/2006/relationships/image" Target="../media/image158.emf"/><Relationship Id="rId13" Type="http://schemas.openxmlformats.org/officeDocument/2006/relationships/image" Target="../media/image159.emf"/><Relationship Id="rId14" Type="http://schemas.openxmlformats.org/officeDocument/2006/relationships/image" Target="../media/image16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0.emf"/><Relationship Id="rId4" Type="http://schemas.openxmlformats.org/officeDocument/2006/relationships/image" Target="../media/image135.png"/><Relationship Id="rId5" Type="http://schemas.openxmlformats.org/officeDocument/2006/relationships/image" Target="../media/image151.png"/><Relationship Id="rId6" Type="http://schemas.openxmlformats.org/officeDocument/2006/relationships/image" Target="../media/image152.png"/><Relationship Id="rId7" Type="http://schemas.openxmlformats.org/officeDocument/2006/relationships/image" Target="../media/image153.png"/><Relationship Id="rId8" Type="http://schemas.openxmlformats.org/officeDocument/2006/relationships/image" Target="../media/image154.png"/><Relationship Id="rId9" Type="http://schemas.openxmlformats.org/officeDocument/2006/relationships/image" Target="../media/image155.png"/><Relationship Id="rId10" Type="http://schemas.openxmlformats.org/officeDocument/2006/relationships/image" Target="../media/image1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Relationship Id="rId6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Relationship Id="rId3" Type="http://schemas.openxmlformats.org/officeDocument/2006/relationships/image" Target="../media/image16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9.png"/><Relationship Id="rId3" Type="http://schemas.openxmlformats.org/officeDocument/2006/relationships/image" Target="../media/image17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emf"/><Relationship Id="rId4" Type="http://schemas.openxmlformats.org/officeDocument/2006/relationships/image" Target="../media/image177.emf"/><Relationship Id="rId5" Type="http://schemas.openxmlformats.org/officeDocument/2006/relationships/image" Target="../media/image178.emf"/><Relationship Id="rId6" Type="http://schemas.openxmlformats.org/officeDocument/2006/relationships/image" Target="../media/image179.emf"/><Relationship Id="rId7" Type="http://schemas.openxmlformats.org/officeDocument/2006/relationships/image" Target="../media/image180.emf"/><Relationship Id="rId8" Type="http://schemas.openxmlformats.org/officeDocument/2006/relationships/image" Target="../media/image181.emf"/><Relationship Id="rId9" Type="http://schemas.openxmlformats.org/officeDocument/2006/relationships/image" Target="../media/image182.emf"/><Relationship Id="rId10" Type="http://schemas.openxmlformats.org/officeDocument/2006/relationships/image" Target="../media/image18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5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emf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wmf"/><Relationship Id="rId12" Type="http://schemas.openxmlformats.org/officeDocument/2006/relationships/image" Target="../media/image30.wmf"/><Relationship Id="rId13" Type="http://schemas.openxmlformats.org/officeDocument/2006/relationships/image" Target="../media/image31.emf"/><Relationship Id="rId14" Type="http://schemas.openxmlformats.org/officeDocument/2006/relationships/image" Target="../media/image32.png"/><Relationship Id="rId15" Type="http://schemas.openxmlformats.org/officeDocument/2006/relationships/oleObject" Target="../embeddings/oleObject4.bin"/><Relationship Id="rId16" Type="http://schemas.openxmlformats.org/officeDocument/2006/relationships/image" Target="../media/image26.wmf"/><Relationship Id="rId17" Type="http://schemas.openxmlformats.org/officeDocument/2006/relationships/image" Target="../media/image33.png"/><Relationship Id="rId18" Type="http://schemas.openxmlformats.org/officeDocument/2006/relationships/oleObject" Target="../embeddings/oleObject5.bin"/><Relationship Id="rId19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7.emf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3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24.wmf"/><Relationship Id="rId10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47" y="678037"/>
            <a:ext cx="7695727" cy="2196421"/>
          </a:xfrm>
          <a:solidFill>
            <a:srgbClr val="A7FFFF"/>
          </a:solidFill>
          <a:ln w="12700"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F0000"/>
                </a:solidFill>
              </a:rPr>
              <a:t>Explore hadron structure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from the first principle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lattice QCD calculations</a:t>
            </a:r>
            <a:endParaRPr lang="en-US" sz="3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681"/>
            <a:ext cx="6400800" cy="1269748"/>
          </a:xfrm>
        </p:spPr>
        <p:txBody>
          <a:bodyPr/>
          <a:lstStyle/>
          <a:p>
            <a:r>
              <a:rPr lang="en-US" sz="2400" dirty="0"/>
              <a:t>Jianwei Qiu</a:t>
            </a:r>
          </a:p>
          <a:p>
            <a:r>
              <a:rPr lang="en-US" sz="2000" i="1" dirty="0"/>
              <a:t>Brookhaven National Laboratory</a:t>
            </a:r>
          </a:p>
          <a:p>
            <a:r>
              <a:rPr lang="en-US" sz="2000" i="1" dirty="0"/>
              <a:t>Stony Brook University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3139" y="4766627"/>
            <a:ext cx="6535673" cy="923308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>
                <a:solidFill>
                  <a:srgbClr val="006500"/>
                </a:solidFill>
              </a:rPr>
              <a:t>Based on work done with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	Tomomi Ishikawa</a:t>
            </a:r>
            <a:r>
              <a:rPr lang="en-US" dirty="0">
                <a:solidFill>
                  <a:srgbClr val="0000FF"/>
                </a:solidFill>
              </a:rPr>
              <a:t>, Yan-Qing Ma, </a:t>
            </a:r>
            <a:r>
              <a:rPr lang="en-US" dirty="0" err="1" smtClean="0">
                <a:solidFill>
                  <a:srgbClr val="0000FF"/>
                </a:solidFill>
              </a:rPr>
              <a:t>Shinsuke</a:t>
            </a:r>
            <a:r>
              <a:rPr lang="en-US" dirty="0" smtClean="0">
                <a:solidFill>
                  <a:srgbClr val="0000FF"/>
                </a:solidFill>
              </a:rPr>
              <a:t> Yoshida, …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arXiv:1404.6860, 1412.2688, …	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48" y="5968219"/>
            <a:ext cx="7758545" cy="646159"/>
          </a:xfrm>
          <a:prstGeom prst="rect">
            <a:avLst/>
          </a:prstGeom>
          <a:noFill/>
          <a:ln>
            <a:noFill/>
          </a:ln>
        </p:spPr>
        <p:txBody>
          <a:bodyPr wrap="square" lIns="91248" tIns="45625" rIns="91248" bIns="45625" rtlCol="0">
            <a:spAutoFit/>
          </a:bodyPr>
          <a:lstStyle/>
          <a:p>
            <a:pPr algn="ctr" defTabSz="410003"/>
            <a:r>
              <a:rPr lang="en-US" dirty="0" smtClean="0">
                <a:solidFill>
                  <a:srgbClr val="09AB37"/>
                </a:solidFill>
                <a:latin typeface="Arial Rounded MT Bold"/>
              </a:rPr>
              <a:t>Theoretical Physics Seminar, Physics Department, Peking University</a:t>
            </a:r>
          </a:p>
          <a:p>
            <a:pPr algn="ctr" defTabSz="410003"/>
            <a:r>
              <a:rPr lang="en-US" i="1" dirty="0" smtClean="0">
                <a:solidFill>
                  <a:srgbClr val="09AB37"/>
                </a:solidFill>
                <a:latin typeface="Arial Rounded MT Bold"/>
              </a:rPr>
              <a:t>Beijing, China, December 23, 2014</a:t>
            </a:r>
            <a:endParaRPr lang="en-US" i="1" dirty="0">
              <a:solidFill>
                <a:srgbClr val="09AB37"/>
              </a:solidFill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39715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746" y="3902518"/>
            <a:ext cx="9022309" cy="2955482"/>
            <a:chOff x="38118" y="4034232"/>
            <a:chExt cx="8827436" cy="2823767"/>
          </a:xfrm>
        </p:grpSpPr>
        <p:pic>
          <p:nvPicPr>
            <p:cNvPr id="52" name="Picture 51" descr="Screen shot 2013-02-09 at 3.52.47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993" y="4034232"/>
              <a:ext cx="8231561" cy="2823767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>
              <a:off x="38118" y="5295825"/>
              <a:ext cx="595875" cy="283591"/>
            </a:xfrm>
            <a:prstGeom prst="rightArrow">
              <a:avLst/>
            </a:prstGeom>
            <a:solidFill>
              <a:srgbClr val="33CC33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3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91" tIns="45646" rIns="91291" bIns="45646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Global QCD analyses – a successful story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7091" y="941295"/>
            <a:ext cx="4434760" cy="760380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World data with “Q” &gt; 2 </a:t>
            </a:r>
            <a:r>
              <a:rPr lang="en-US" sz="2200" dirty="0" err="1">
                <a:solidFill>
                  <a:srgbClr val="006600"/>
                </a:solidFill>
                <a:latin typeface="+mj-lt"/>
              </a:rPr>
              <a:t>GeV</a:t>
            </a:r>
            <a:endParaRPr lang="en-US" sz="2200" dirty="0">
              <a:solidFill>
                <a:srgbClr val="006600"/>
              </a:solidFill>
              <a:latin typeface="+mj-lt"/>
            </a:endParaRPr>
          </a:p>
          <a:p>
            <a:r>
              <a:rPr lang="en-US" sz="2200" dirty="0">
                <a:solidFill>
                  <a:srgbClr val="006600"/>
                </a:solidFill>
                <a:latin typeface="+mj-lt"/>
              </a:rPr>
              <a:t>    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+ Factorization: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87" y="3565168"/>
            <a:ext cx="3691347" cy="536724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87" y="1894991"/>
            <a:ext cx="4377073" cy="281303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87" y="2421658"/>
            <a:ext cx="3794087" cy="5744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8534" y="3099120"/>
            <a:ext cx="3003405" cy="43023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+ DGLAP  Evolution: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4672" y="1894991"/>
            <a:ext cx="706143" cy="4001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000" dirty="0"/>
              <a:t>DIS: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672" y="2581140"/>
            <a:ext cx="740081" cy="4001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000" dirty="0"/>
              <a:t>H-H: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623287" y="1089587"/>
            <a:ext cx="3322619" cy="2812931"/>
            <a:chOff x="5623285" y="1089586"/>
            <a:chExt cx="3322619" cy="2812931"/>
          </a:xfrm>
        </p:grpSpPr>
        <p:pic>
          <p:nvPicPr>
            <p:cNvPr id="7" name="Picture 6" descr="Screen shot 2014-05-15 at 4.06.00 A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075" y="1089586"/>
              <a:ext cx="2806829" cy="2812931"/>
            </a:xfrm>
            <a:prstGeom prst="rect">
              <a:avLst/>
            </a:prstGeom>
          </p:spPr>
        </p:pic>
        <p:sp>
          <p:nvSpPr>
            <p:cNvPr id="15" name="Right Arrow 14"/>
            <p:cNvSpPr/>
            <p:nvPr/>
          </p:nvSpPr>
          <p:spPr>
            <a:xfrm>
              <a:off x="5623285" y="2439344"/>
              <a:ext cx="595875" cy="283591"/>
            </a:xfrm>
            <a:prstGeom prst="rightArrow">
              <a:avLst/>
            </a:prstGeom>
            <a:solidFill>
              <a:srgbClr val="33CC33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98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81141"/>
          </a:xfrm>
          <a:solidFill>
            <a:srgbClr val="A7FFFF"/>
          </a:solidFill>
          <a:ln>
            <a:noFill/>
          </a:ln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cs typeface="Arial"/>
              </a:rPr>
              <a:t>Global QCD analysis – </a:t>
            </a:r>
            <a:r>
              <a:rPr lang="en-US" sz="2800" b="1" dirty="0" smtClean="0">
                <a:solidFill>
                  <a:schemeClr val="tx1"/>
                </a:solidFill>
                <a:cs typeface="Arial"/>
              </a:rPr>
              <a:t>the machinery</a:t>
            </a:r>
            <a:endParaRPr lang="en-US" sz="2800" b="1" dirty="0">
              <a:solidFill>
                <a:schemeClr val="tx1"/>
              </a:solidFill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189" y="1151227"/>
            <a:ext cx="8474075" cy="4576129"/>
            <a:chOff x="352425" y="1053603"/>
            <a:chExt cx="8474075" cy="4576128"/>
          </a:xfrm>
        </p:grpSpPr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352425" y="1053603"/>
              <a:ext cx="8474075" cy="4576128"/>
              <a:chOff x="222" y="664"/>
              <a:chExt cx="5330" cy="3000"/>
            </a:xfrm>
          </p:grpSpPr>
          <p:grpSp>
            <p:nvGrpSpPr>
              <p:cNvPr id="6" name="Group 27"/>
              <p:cNvGrpSpPr>
                <a:grpSpLocks/>
              </p:cNvGrpSpPr>
              <p:nvPr/>
            </p:nvGrpSpPr>
            <p:grpSpPr bwMode="auto">
              <a:xfrm>
                <a:off x="222" y="664"/>
                <a:ext cx="1393" cy="590"/>
                <a:chOff x="478" y="704"/>
                <a:chExt cx="1393" cy="590"/>
              </a:xfrm>
            </p:grpSpPr>
            <p:sp>
              <p:nvSpPr>
                <p:cNvPr id="32" name="Rectangle 19"/>
                <p:cNvSpPr>
                  <a:spLocks noChangeArrowheads="1"/>
                </p:cNvSpPr>
                <p:nvPr/>
              </p:nvSpPr>
              <p:spPr bwMode="auto">
                <a:xfrm>
                  <a:off x="504" y="999"/>
                  <a:ext cx="1328" cy="242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33" name="Group 26"/>
                <p:cNvGrpSpPr>
                  <a:grpSpLocks/>
                </p:cNvGrpSpPr>
                <p:nvPr/>
              </p:nvGrpSpPr>
              <p:grpSpPr bwMode="auto">
                <a:xfrm>
                  <a:off x="478" y="704"/>
                  <a:ext cx="1393" cy="590"/>
                  <a:chOff x="478" y="704"/>
                  <a:chExt cx="1393" cy="590"/>
                </a:xfrm>
              </p:grpSpPr>
              <p:sp>
                <p:nvSpPr>
                  <p:cNvPr id="3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" y="704"/>
                    <a:ext cx="1393" cy="26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2000" dirty="0">
                        <a:solidFill>
                          <a:srgbClr val="006500"/>
                        </a:solidFill>
                      </a:rPr>
                      <a:t>Input </a:t>
                    </a:r>
                    <a:r>
                      <a:rPr lang="en-US" sz="2000" dirty="0" smtClean="0">
                        <a:solidFill>
                          <a:srgbClr val="006500"/>
                        </a:solidFill>
                      </a:rPr>
                      <a:t>PDFs </a:t>
                    </a:r>
                    <a:r>
                      <a:rPr lang="en-US" sz="2000" dirty="0">
                        <a:solidFill>
                          <a:srgbClr val="006500"/>
                        </a:solidFill>
                      </a:rPr>
                      <a:t>at Q</a:t>
                    </a:r>
                    <a:r>
                      <a:rPr lang="en-US" sz="2000" baseline="-25000" dirty="0">
                        <a:solidFill>
                          <a:srgbClr val="006500"/>
                        </a:solidFill>
                      </a:rPr>
                      <a:t>0</a:t>
                    </a:r>
                  </a:p>
                </p:txBody>
              </p:sp>
              <p:graphicFrame>
                <p:nvGraphicFramePr>
                  <p:cNvPr id="35" name="Object 18"/>
                  <p:cNvGraphicFramePr>
                    <a:graphicFrameLocks noChangeAspect="1"/>
                  </p:cNvGraphicFramePr>
                  <p:nvPr/>
                </p:nvGraphicFramePr>
                <p:xfrm>
                  <a:off x="704" y="955"/>
                  <a:ext cx="917" cy="33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279" name="Equation" r:id="rId3" imgW="825480" imgH="304560" progId="Equation.3">
                          <p:embed/>
                        </p:oleObj>
                      </mc:Choice>
                      <mc:Fallback>
                        <p:oleObj name="Equation" r:id="rId3" imgW="825480" imgH="30456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04" y="955"/>
                                <a:ext cx="917" cy="33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8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grpSp>
            <p:nvGrpSpPr>
              <p:cNvPr id="7" name="Group 28"/>
              <p:cNvGrpSpPr>
                <a:grpSpLocks/>
              </p:cNvGrpSpPr>
              <p:nvPr/>
            </p:nvGrpSpPr>
            <p:grpSpPr bwMode="auto">
              <a:xfrm>
                <a:off x="440" y="2152"/>
                <a:ext cx="865" cy="262"/>
                <a:chOff x="728" y="1984"/>
                <a:chExt cx="865" cy="262"/>
              </a:xfrm>
            </p:grpSpPr>
            <p:sp>
              <p:nvSpPr>
                <p:cNvPr id="30" name="Rectangle 21"/>
                <p:cNvSpPr>
                  <a:spLocks noChangeArrowheads="1"/>
                </p:cNvSpPr>
                <p:nvPr/>
              </p:nvSpPr>
              <p:spPr bwMode="auto">
                <a:xfrm>
                  <a:off x="728" y="2002"/>
                  <a:ext cx="865" cy="242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854" y="1984"/>
                  <a:ext cx="682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2000">
                      <a:solidFill>
                        <a:srgbClr val="FF5050"/>
                      </a:solidFill>
                    </a:rPr>
                    <a:t>DGLAP</a:t>
                  </a:r>
                </a:p>
              </p:txBody>
            </p:sp>
          </p:grpSp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>
                <a:off x="248" y="3296"/>
                <a:ext cx="1357" cy="298"/>
                <a:chOff x="520" y="2912"/>
                <a:chExt cx="1357" cy="298"/>
              </a:xfrm>
            </p:grpSpPr>
            <p:sp>
              <p:nvSpPr>
                <p:cNvPr id="26" name="Rectangle 29"/>
                <p:cNvSpPr>
                  <a:spLocks noChangeArrowheads="1"/>
                </p:cNvSpPr>
                <p:nvPr/>
              </p:nvSpPr>
              <p:spPr bwMode="auto">
                <a:xfrm>
                  <a:off x="520" y="2958"/>
                  <a:ext cx="1352" cy="242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27" name="Group 24"/>
                <p:cNvGrpSpPr>
                  <a:grpSpLocks/>
                </p:cNvGrpSpPr>
                <p:nvPr/>
              </p:nvGrpSpPr>
              <p:grpSpPr bwMode="auto">
                <a:xfrm>
                  <a:off x="600" y="2912"/>
                  <a:ext cx="1277" cy="298"/>
                  <a:chOff x="600" y="2888"/>
                  <a:chExt cx="1277" cy="298"/>
                </a:xfrm>
              </p:grpSpPr>
              <p:graphicFrame>
                <p:nvGraphicFramePr>
                  <p:cNvPr id="28" name="Object 22"/>
                  <p:cNvGraphicFramePr>
                    <a:graphicFrameLocks noChangeAspect="1"/>
                  </p:cNvGraphicFramePr>
                  <p:nvPr/>
                </p:nvGraphicFramePr>
                <p:xfrm>
                  <a:off x="600" y="2903"/>
                  <a:ext cx="564" cy="28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280" name="Equation" r:id="rId5" imgW="507960" imgH="253800" progId="Equation.DSMT4">
                          <p:embed/>
                        </p:oleObj>
                      </mc:Choice>
                      <mc:Fallback>
                        <p:oleObj name="Equation" r:id="rId5" imgW="507960" imgH="253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00" y="2903"/>
                                <a:ext cx="564" cy="28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8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2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8" y="2888"/>
                    <a:ext cx="719" cy="26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2000" dirty="0">
                        <a:solidFill>
                          <a:srgbClr val="0000FF"/>
                        </a:solidFill>
                      </a:rPr>
                      <a:t>at Q&gt;Q</a:t>
                    </a:r>
                    <a:r>
                      <a:rPr lang="en-US" sz="2000" baseline="-25000" dirty="0">
                        <a:solidFill>
                          <a:srgbClr val="0000FF"/>
                        </a:solidFill>
                      </a:rPr>
                      <a:t>0</a:t>
                    </a:r>
                  </a:p>
                </p:txBody>
              </p:sp>
            </p:grpSp>
          </p:grpSp>
          <p:sp>
            <p:nvSpPr>
              <p:cNvPr id="9" name="Text Box 31"/>
              <p:cNvSpPr txBox="1">
                <a:spLocks noChangeArrowheads="1"/>
              </p:cNvSpPr>
              <p:nvPr/>
            </p:nvSpPr>
            <p:spPr bwMode="auto">
              <a:xfrm>
                <a:off x="3690" y="3200"/>
                <a:ext cx="1856" cy="464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</a:rPr>
                  <a:t>Comparison with </a:t>
                </a:r>
                <a:r>
                  <a:rPr lang="en-US" sz="2000" dirty="0">
                    <a:solidFill>
                      <a:srgbClr val="FF0000"/>
                    </a:solidFill>
                  </a:rPr>
                  <a:t>Data</a:t>
                </a:r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</a:p>
              <a:p>
                <a:r>
                  <a:rPr lang="en-US" sz="2000" dirty="0">
                    <a:solidFill>
                      <a:srgbClr val="0000FF"/>
                    </a:solidFill>
                  </a:rPr>
                  <a:t>at various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x</a:t>
                </a:r>
                <a:r>
                  <a:rPr lang="en-US" sz="2000" dirty="0">
                    <a:solidFill>
                      <a:srgbClr val="0000FF"/>
                    </a:solidFill>
                  </a:rPr>
                  <a:t> and </a:t>
                </a:r>
                <a:r>
                  <a:rPr lang="en-US" sz="2000" dirty="0">
                    <a:solidFill>
                      <a:srgbClr val="FF0000"/>
                    </a:solidFill>
                  </a:rPr>
                  <a:t>Q</a:t>
                </a:r>
              </a:p>
            </p:txBody>
          </p: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4328" y="781"/>
                <a:ext cx="1224" cy="262"/>
                <a:chOff x="3768" y="789"/>
                <a:chExt cx="1224" cy="262"/>
              </a:xfrm>
            </p:grpSpPr>
            <p:sp>
              <p:nvSpPr>
                <p:cNvPr id="24" name="Rectangle 33"/>
                <p:cNvSpPr>
                  <a:spLocks noChangeArrowheads="1"/>
                </p:cNvSpPr>
                <p:nvPr/>
              </p:nvSpPr>
              <p:spPr bwMode="auto">
                <a:xfrm>
                  <a:off x="3768" y="802"/>
                  <a:ext cx="1224" cy="242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14" y="789"/>
                  <a:ext cx="1149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2000" dirty="0">
                      <a:solidFill>
                        <a:srgbClr val="0000FF"/>
                      </a:solidFill>
                    </a:rPr>
                    <a:t>Minimize</a:t>
                  </a:r>
                  <a:r>
                    <a:rPr lang="en-US" sz="2000" dirty="0">
                      <a:solidFill>
                        <a:srgbClr val="0000FF"/>
                      </a:solidFill>
                      <a:latin typeface="Comic Sans MS" charset="0"/>
                    </a:rPr>
                    <a:t> Chi</a:t>
                  </a:r>
                  <a:r>
                    <a:rPr lang="en-US" sz="2000" baseline="30000" dirty="0">
                      <a:solidFill>
                        <a:srgbClr val="0000FF"/>
                      </a:solidFill>
                      <a:latin typeface="Comic Sans MS" charset="0"/>
                    </a:rPr>
                    <a:t>2</a:t>
                  </a:r>
                </a:p>
              </p:txBody>
            </p:sp>
          </p:grpSp>
          <p:sp>
            <p:nvSpPr>
              <p:cNvPr id="12" name="Line 35"/>
              <p:cNvSpPr>
                <a:spLocks noChangeShapeType="1"/>
              </p:cNvSpPr>
              <p:nvPr/>
            </p:nvSpPr>
            <p:spPr bwMode="auto">
              <a:xfrm>
                <a:off x="888" y="1392"/>
                <a:ext cx="0" cy="528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Line 36"/>
              <p:cNvSpPr>
                <a:spLocks noChangeShapeType="1"/>
              </p:cNvSpPr>
              <p:nvPr/>
            </p:nvSpPr>
            <p:spPr bwMode="auto">
              <a:xfrm>
                <a:off x="896" y="2640"/>
                <a:ext cx="0" cy="528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Line 38"/>
              <p:cNvSpPr>
                <a:spLocks noChangeShapeType="1"/>
              </p:cNvSpPr>
              <p:nvPr/>
            </p:nvSpPr>
            <p:spPr bwMode="auto">
              <a:xfrm flipV="1">
                <a:off x="5288" y="1272"/>
                <a:ext cx="0" cy="1864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6" name="Group 44"/>
              <p:cNvGrpSpPr>
                <a:grpSpLocks/>
              </p:cNvGrpSpPr>
              <p:nvPr/>
            </p:nvGrpSpPr>
            <p:grpSpPr bwMode="auto">
              <a:xfrm>
                <a:off x="1744" y="816"/>
                <a:ext cx="2472" cy="323"/>
                <a:chOff x="1744" y="816"/>
                <a:chExt cx="2472" cy="323"/>
              </a:xfrm>
            </p:grpSpPr>
            <p:sp>
              <p:nvSpPr>
                <p:cNvPr id="20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744" y="840"/>
                  <a:ext cx="2472" cy="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21" name="Group 42"/>
                <p:cNvGrpSpPr>
                  <a:grpSpLocks/>
                </p:cNvGrpSpPr>
                <p:nvPr/>
              </p:nvGrpSpPr>
              <p:grpSpPr bwMode="auto">
                <a:xfrm>
                  <a:off x="2446" y="816"/>
                  <a:ext cx="802" cy="323"/>
                  <a:chOff x="2470" y="872"/>
                  <a:chExt cx="802" cy="323"/>
                </a:xfrm>
              </p:grpSpPr>
              <p:sp>
                <p:nvSpPr>
                  <p:cNvPr id="22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70" y="877"/>
                    <a:ext cx="465" cy="26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2000">
                        <a:solidFill>
                          <a:schemeClr val="accent2"/>
                        </a:solidFill>
                        <a:latin typeface="Comic Sans MS" charset="0"/>
                      </a:rPr>
                      <a:t>Vary</a:t>
                    </a:r>
                  </a:p>
                </p:txBody>
              </p:sp>
              <p:graphicFrame>
                <p:nvGraphicFramePr>
                  <p:cNvPr id="23" name="Object 41"/>
                  <p:cNvGraphicFramePr>
                    <a:graphicFrameLocks noChangeAspect="1"/>
                  </p:cNvGraphicFramePr>
                  <p:nvPr/>
                </p:nvGraphicFramePr>
                <p:xfrm>
                  <a:off x="2920" y="872"/>
                  <a:ext cx="352" cy="32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281" name="Equation" r:id="rId7" imgW="304560" imgH="279360" progId="Equation.3">
                          <p:embed/>
                        </p:oleObj>
                      </mc:Choice>
                      <mc:Fallback>
                        <p:oleObj name="Equation" r:id="rId7" imgW="304560" imgH="27936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20" y="872"/>
                                <a:ext cx="352" cy="32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8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grpSp>
            <p:nvGrpSpPr>
              <p:cNvPr id="17" name="Group 45"/>
              <p:cNvGrpSpPr>
                <a:grpSpLocks/>
              </p:cNvGrpSpPr>
              <p:nvPr/>
            </p:nvGrpSpPr>
            <p:grpSpPr bwMode="auto">
              <a:xfrm>
                <a:off x="1808" y="3277"/>
                <a:ext cx="1704" cy="299"/>
                <a:chOff x="1808" y="3277"/>
                <a:chExt cx="1704" cy="299"/>
              </a:xfrm>
            </p:grpSpPr>
            <p:sp>
              <p:nvSpPr>
                <p:cNvPr id="18" name="Line 37"/>
                <p:cNvSpPr>
                  <a:spLocks noChangeShapeType="1"/>
                </p:cNvSpPr>
                <p:nvPr/>
              </p:nvSpPr>
              <p:spPr bwMode="auto">
                <a:xfrm>
                  <a:off x="1808" y="3576"/>
                  <a:ext cx="1704" cy="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14" y="3277"/>
                  <a:ext cx="1313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2000">
                      <a:solidFill>
                        <a:schemeClr val="accent2"/>
                      </a:solidFill>
                      <a:latin typeface="Comic Sans MS" charset="0"/>
                    </a:rPr>
                    <a:t>QCD calculation</a:t>
                  </a:r>
                </a:p>
              </p:txBody>
            </p:sp>
          </p:grpSp>
        </p:grpSp>
        <p:pic>
          <p:nvPicPr>
            <p:cNvPr id="36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651" y="1812390"/>
              <a:ext cx="5548312" cy="3011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81043" y="6131748"/>
            <a:ext cx="8288088" cy="400110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en-US" sz="2000" dirty="0">
                <a:solidFill>
                  <a:srgbClr val="006500"/>
                </a:solidFill>
              </a:rPr>
              <a:t>Procedure:  Iterate to find the best set of  </a:t>
            </a:r>
            <a:r>
              <a:rPr lang="en-US" sz="2000" dirty="0">
                <a:solidFill>
                  <a:srgbClr val="FF0000"/>
                </a:solidFill>
              </a:rPr>
              <a:t>{</a:t>
            </a:r>
            <a:r>
              <a:rPr lang="en-US" sz="2000" dirty="0" err="1">
                <a:solidFill>
                  <a:srgbClr val="FF0000"/>
                </a:solidFill>
              </a:rPr>
              <a:t>a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}  </a:t>
            </a:r>
            <a:r>
              <a:rPr lang="en-US" sz="2000" dirty="0">
                <a:solidFill>
                  <a:srgbClr val="006500"/>
                </a:solidFill>
              </a:rPr>
              <a:t>for the input DPFs</a:t>
            </a:r>
          </a:p>
        </p:txBody>
      </p:sp>
    </p:spTree>
    <p:extLst>
      <p:ext uri="{BB962C8B-B14F-4D97-AF65-F5344CB8AC3E}">
        <p14:creationId xmlns:p14="http://schemas.microsoft.com/office/powerpoint/2010/main" val="416777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3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91" tIns="45646" rIns="91291" bIns="45646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Uncertainties of PDFs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62" y="831862"/>
            <a:ext cx="4146264" cy="6026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610" y="831862"/>
            <a:ext cx="4316970" cy="6026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7907" y="2446977"/>
            <a:ext cx="1640962" cy="646309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“non-singlet”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sector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1376" y="1314085"/>
            <a:ext cx="1145822" cy="646309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inglet”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sector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5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3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91" tIns="45646" rIns="91291" bIns="45646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 err="1">
                <a:ea typeface="ＭＳ Ｐゴシック" pitchFamily="-107" charset="-128"/>
                <a:cs typeface="ＭＳ Ｐゴシック" pitchFamily="-107" charset="-128"/>
              </a:rPr>
              <a:t>Partonic</a:t>
            </a:r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 luminosities</a:t>
            </a:r>
          </a:p>
        </p:txBody>
      </p:sp>
      <p:pic>
        <p:nvPicPr>
          <p:cNvPr id="5" name="Picture 4" descr="Screen shot 2014-05-15 at 4.19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8" y="1319425"/>
            <a:ext cx="3965755" cy="5404875"/>
          </a:xfrm>
          <a:prstGeom prst="rect">
            <a:avLst/>
          </a:prstGeom>
        </p:spPr>
      </p:pic>
      <p:pic>
        <p:nvPicPr>
          <p:cNvPr id="6" name="Picture 5" descr="Screen shot 2014-05-15 at 4.22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09" y="1392372"/>
            <a:ext cx="3961181" cy="52711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3482" y="888536"/>
            <a:ext cx="1282920" cy="43023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200" dirty="0">
                <a:solidFill>
                  <a:srgbClr val="006500"/>
                </a:solidFill>
              </a:rPr>
              <a:t>q - </a:t>
            </a:r>
            <a:r>
              <a:rPr lang="en-US" sz="2200" dirty="0" err="1">
                <a:solidFill>
                  <a:srgbClr val="006500"/>
                </a:solidFill>
              </a:rPr>
              <a:t>qbar</a:t>
            </a:r>
            <a:endParaRPr lang="en-US" sz="2200" dirty="0">
              <a:solidFill>
                <a:srgbClr val="0065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3442" y="888536"/>
            <a:ext cx="794152" cy="43023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200" dirty="0">
                <a:solidFill>
                  <a:srgbClr val="006500"/>
                </a:solidFill>
              </a:rPr>
              <a:t>g - g</a:t>
            </a:r>
          </a:p>
        </p:txBody>
      </p:sp>
    </p:spTree>
    <p:extLst>
      <p:ext uri="{BB962C8B-B14F-4D97-AF65-F5344CB8AC3E}">
        <p14:creationId xmlns:p14="http://schemas.microsoft.com/office/powerpoint/2010/main" val="337938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3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91" tIns="45646" rIns="91291" bIns="45646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PDFs at large 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515" y="888538"/>
            <a:ext cx="6808908" cy="45739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500"/>
                </a:solidFill>
              </a:rPr>
              <a:t>Testing ground for hadron structure at </a:t>
            </a:r>
            <a:r>
              <a:rPr lang="en-US" sz="2400" dirty="0">
                <a:solidFill>
                  <a:srgbClr val="FF0000"/>
                </a:solidFill>
              </a:rPr>
              <a:t>x </a:t>
            </a:r>
            <a:r>
              <a:rPr lang="en-US" sz="2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1</a:t>
            </a:r>
            <a:r>
              <a:rPr lang="en-US" sz="2200" dirty="0">
                <a:solidFill>
                  <a:srgbClr val="006500"/>
                </a:solidFill>
              </a:rPr>
              <a:t>: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70209" y="1683672"/>
            <a:ext cx="5498544" cy="4432894"/>
            <a:chOff x="487493" y="1588016"/>
            <a:chExt cx="5498544" cy="4432894"/>
          </a:xfrm>
        </p:grpSpPr>
        <p:grpSp>
          <p:nvGrpSpPr>
            <p:cNvPr id="23" name="Group 22"/>
            <p:cNvGrpSpPr/>
            <p:nvPr/>
          </p:nvGrpSpPr>
          <p:grpSpPr>
            <a:xfrm>
              <a:off x="487493" y="1588016"/>
              <a:ext cx="2996085" cy="4432894"/>
              <a:chOff x="487493" y="1588016"/>
              <a:chExt cx="2996085" cy="4432894"/>
            </a:xfrm>
          </p:grpSpPr>
          <p:pic>
            <p:nvPicPr>
              <p:cNvPr id="8" name="Picture 7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378" y="1622432"/>
                <a:ext cx="1384300" cy="317500"/>
              </a:xfrm>
              <a:prstGeom prst="rect">
                <a:avLst/>
              </a:prstGeom>
            </p:spPr>
          </p:pic>
          <p:pic>
            <p:nvPicPr>
              <p:cNvPr id="10" name="Picture 9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378" y="2735031"/>
                <a:ext cx="1104900" cy="317500"/>
              </a:xfrm>
              <a:prstGeom prst="rect">
                <a:avLst/>
              </a:prstGeom>
            </p:spPr>
          </p:pic>
          <p:pic>
            <p:nvPicPr>
              <p:cNvPr id="11" name="Picture 10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378" y="3900119"/>
                <a:ext cx="1384300" cy="317500"/>
              </a:xfrm>
              <a:prstGeom prst="rect">
                <a:avLst/>
              </a:prstGeom>
            </p:spPr>
          </p:pic>
          <p:pic>
            <p:nvPicPr>
              <p:cNvPr id="12" name="Picture 11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378" y="4814410"/>
                <a:ext cx="2489200" cy="120650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87493" y="1588016"/>
                <a:ext cx="4132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684" indent="-285684">
                  <a:buFont typeface="Wingdings" charset="2"/>
                  <a:buChar char="²"/>
                </a:pPr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7493" y="2702541"/>
                <a:ext cx="413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684" indent="-285684">
                  <a:buFont typeface="Wingdings" charset="2"/>
                  <a:buChar char="²"/>
                </a:pPr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87493" y="3817509"/>
                <a:ext cx="413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684" indent="-285684">
                  <a:buFont typeface="Wingdings" charset="2"/>
                  <a:buChar char="²"/>
                </a:pPr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493" y="5022005"/>
                <a:ext cx="413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684" indent="-285684">
                  <a:buFont typeface="Wingdings" charset="2"/>
                  <a:buChar char="²"/>
                </a:pPr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543166" y="1618794"/>
              <a:ext cx="2442871" cy="4094902"/>
              <a:chOff x="3543166" y="1618794"/>
              <a:chExt cx="2442871" cy="409490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543166" y="1618794"/>
                <a:ext cx="20984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FF"/>
                    </a:solidFill>
                  </a:rPr>
                  <a:t>SU(6) Spin-flavor</a:t>
                </a:r>
              </a:p>
              <a:p>
                <a:pPr algn="ctr"/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ymmetry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543166" y="2702541"/>
                <a:ext cx="18268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FF"/>
                    </a:solidFill>
                  </a:rPr>
                  <a:t>Scalar 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diquark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rgbClr val="0000FF"/>
                    </a:solidFill>
                  </a:rPr>
                  <a:t>dominance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575244" y="3866724"/>
                <a:ext cx="16209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rgbClr val="0000FF"/>
                    </a:solidFill>
                  </a:rPr>
                  <a:t>pQCD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power</a:t>
                </a:r>
              </a:p>
              <a:p>
                <a:pPr algn="ctr"/>
                <a:r>
                  <a:rPr lang="en-US" dirty="0" smtClean="0">
                    <a:solidFill>
                      <a:srgbClr val="0000FF"/>
                    </a:solidFill>
                  </a:rPr>
                  <a:t>counting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43166" y="5067365"/>
                <a:ext cx="24428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FF"/>
                    </a:solidFill>
                  </a:rPr>
                  <a:t>Local quark-hadron</a:t>
                </a:r>
              </a:p>
              <a:p>
                <a:pPr algn="ctr"/>
                <a:r>
                  <a:rPr lang="en-US" dirty="0" smtClean="0">
                    <a:solidFill>
                      <a:srgbClr val="0000FF"/>
                    </a:solidFill>
                  </a:rPr>
                  <a:t>duality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</p:grpSp>
      <p:pic>
        <p:nvPicPr>
          <p:cNvPr id="18" name="Picture 17" descr="Screen shot 2014-05-15 at 4.47.16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44" y="1629691"/>
            <a:ext cx="3473637" cy="353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4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3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91" tIns="45646" rIns="91291" bIns="45646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PDFs at large 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515" y="888538"/>
            <a:ext cx="6808908" cy="45739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500"/>
                </a:solidFill>
              </a:rPr>
              <a:t>Testing ground for hadron structure at </a:t>
            </a:r>
            <a:r>
              <a:rPr lang="en-US" sz="2400" dirty="0">
                <a:solidFill>
                  <a:srgbClr val="FF0000"/>
                </a:solidFill>
              </a:rPr>
              <a:t>x </a:t>
            </a:r>
            <a:r>
              <a:rPr lang="en-US" sz="2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1</a:t>
            </a:r>
            <a:r>
              <a:rPr lang="en-US" sz="2200" dirty="0">
                <a:solidFill>
                  <a:srgbClr val="006500"/>
                </a:solidFill>
              </a:rPr>
              <a:t>: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0209" y="1683672"/>
            <a:ext cx="5498544" cy="4432894"/>
            <a:chOff x="470209" y="1683672"/>
            <a:chExt cx="5498544" cy="4432894"/>
          </a:xfrm>
        </p:grpSpPr>
        <p:grpSp>
          <p:nvGrpSpPr>
            <p:cNvPr id="23" name="Group 22"/>
            <p:cNvGrpSpPr/>
            <p:nvPr/>
          </p:nvGrpSpPr>
          <p:grpSpPr>
            <a:xfrm>
              <a:off x="470209" y="1683672"/>
              <a:ext cx="2996085" cy="4432894"/>
              <a:chOff x="487493" y="1588016"/>
              <a:chExt cx="2996085" cy="4432894"/>
            </a:xfrm>
          </p:grpSpPr>
          <p:pic>
            <p:nvPicPr>
              <p:cNvPr id="8" name="Picture 7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378" y="1622432"/>
                <a:ext cx="1384300" cy="317500"/>
              </a:xfrm>
              <a:prstGeom prst="rect">
                <a:avLst/>
              </a:prstGeom>
            </p:spPr>
          </p:pic>
          <p:pic>
            <p:nvPicPr>
              <p:cNvPr id="10" name="Picture 9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378" y="2735031"/>
                <a:ext cx="1104900" cy="317500"/>
              </a:xfrm>
              <a:prstGeom prst="rect">
                <a:avLst/>
              </a:prstGeom>
            </p:spPr>
          </p:pic>
          <p:pic>
            <p:nvPicPr>
              <p:cNvPr id="11" name="Picture 10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378" y="3900119"/>
                <a:ext cx="1384300" cy="317500"/>
              </a:xfrm>
              <a:prstGeom prst="rect">
                <a:avLst/>
              </a:prstGeom>
            </p:spPr>
          </p:pic>
          <p:pic>
            <p:nvPicPr>
              <p:cNvPr id="12" name="Picture 11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378" y="4814410"/>
                <a:ext cx="2489200" cy="120650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87493" y="1588016"/>
                <a:ext cx="4132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684" indent="-285684">
                  <a:buFont typeface="Wingdings" charset="2"/>
                  <a:buChar char="²"/>
                </a:pPr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7493" y="2702541"/>
                <a:ext cx="413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684" indent="-285684">
                  <a:buFont typeface="Wingdings" charset="2"/>
                  <a:buChar char="²"/>
                </a:pPr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87493" y="3817509"/>
                <a:ext cx="413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684" indent="-285684">
                  <a:buFont typeface="Wingdings" charset="2"/>
                  <a:buChar char="²"/>
                </a:pPr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493" y="5022005"/>
                <a:ext cx="413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684" indent="-285684">
                  <a:buFont typeface="Wingdings" charset="2"/>
                  <a:buChar char="²"/>
                </a:pPr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525882" y="1714450"/>
              <a:ext cx="2442871" cy="4094902"/>
              <a:chOff x="3543166" y="1618794"/>
              <a:chExt cx="2442871" cy="409490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543166" y="1618794"/>
                <a:ext cx="20984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FF"/>
                    </a:solidFill>
                  </a:rPr>
                  <a:t>SU(6) Spin-flavor</a:t>
                </a:r>
              </a:p>
              <a:p>
                <a:pPr algn="ctr"/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ymmetry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543166" y="2702541"/>
                <a:ext cx="18268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FF"/>
                    </a:solidFill>
                  </a:rPr>
                  <a:t>Scalar 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diquark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rgbClr val="0000FF"/>
                    </a:solidFill>
                  </a:rPr>
                  <a:t>dominance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575244" y="3866724"/>
                <a:ext cx="16209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rgbClr val="0000FF"/>
                    </a:solidFill>
                  </a:rPr>
                  <a:t>pQCD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power</a:t>
                </a:r>
              </a:p>
              <a:p>
                <a:pPr algn="ctr"/>
                <a:r>
                  <a:rPr lang="en-US" dirty="0" smtClean="0">
                    <a:solidFill>
                      <a:srgbClr val="0000FF"/>
                    </a:solidFill>
                  </a:rPr>
                  <a:t>counting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43166" y="5067365"/>
                <a:ext cx="24428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FF"/>
                    </a:solidFill>
                  </a:rPr>
                  <a:t>Local quark-hadron</a:t>
                </a:r>
              </a:p>
              <a:p>
                <a:pPr algn="ctr"/>
                <a:r>
                  <a:rPr lang="en-US" dirty="0" smtClean="0">
                    <a:solidFill>
                      <a:srgbClr val="0000FF"/>
                    </a:solidFill>
                  </a:rPr>
                  <a:t>duality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6339015" y="1678451"/>
            <a:ext cx="2411885" cy="4269117"/>
            <a:chOff x="6339013" y="1678449"/>
            <a:chExt cx="2411885" cy="4269117"/>
          </a:xfrm>
        </p:grpSpPr>
        <p:grpSp>
          <p:nvGrpSpPr>
            <p:cNvPr id="40" name="Group 39"/>
            <p:cNvGrpSpPr/>
            <p:nvPr/>
          </p:nvGrpSpPr>
          <p:grpSpPr>
            <a:xfrm>
              <a:off x="6339013" y="1678449"/>
              <a:ext cx="2411885" cy="808991"/>
              <a:chOff x="6339013" y="1678449"/>
              <a:chExt cx="2411885" cy="808991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339013" y="1678449"/>
                <a:ext cx="4132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684" indent="-285684">
                  <a:buFont typeface="Wingdings" charset="2"/>
                  <a:buChar char="²"/>
                </a:pPr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  <p:pic>
            <p:nvPicPr>
              <p:cNvPr id="3" name="Picture 2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5898" y="1712740"/>
                <a:ext cx="1905000" cy="774700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6339013" y="2792974"/>
              <a:ext cx="2318219" cy="805515"/>
              <a:chOff x="6339013" y="2792974"/>
              <a:chExt cx="2318219" cy="805515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339013" y="2792974"/>
                <a:ext cx="413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684" indent="-285684">
                  <a:buFont typeface="Wingdings" charset="2"/>
                  <a:buChar char="²"/>
                </a:pPr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  <p:pic>
            <p:nvPicPr>
              <p:cNvPr id="4" name="Picture 3" descr="latex-image-1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2232" y="2823789"/>
                <a:ext cx="1905000" cy="774700"/>
              </a:xfrm>
              <a:prstGeom prst="rect">
                <a:avLst/>
              </a:prstGeom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6339013" y="3962380"/>
              <a:ext cx="1759419" cy="799230"/>
              <a:chOff x="6339013" y="3907942"/>
              <a:chExt cx="1759419" cy="79923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339013" y="3907942"/>
                <a:ext cx="413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684" indent="-285684">
                  <a:buFont typeface="Wingdings" charset="2"/>
                  <a:buChar char="²"/>
                </a:pPr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  <p:pic>
            <p:nvPicPr>
              <p:cNvPr id="5" name="Picture 4" descr="latex-image-1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2232" y="3932472"/>
                <a:ext cx="1346200" cy="77470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6339013" y="5148336"/>
              <a:ext cx="1759419" cy="799230"/>
              <a:chOff x="6339013" y="5148336"/>
              <a:chExt cx="1759419" cy="79923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339013" y="5148336"/>
                <a:ext cx="413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684" indent="-285684">
                  <a:buFont typeface="Wingdings" charset="2"/>
                  <a:buChar char="²"/>
                </a:pPr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  <p:pic>
            <p:nvPicPr>
              <p:cNvPr id="37" name="Picture 36" descr="latex-image-1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2232" y="5172866"/>
                <a:ext cx="1346200" cy="774700"/>
              </a:xfrm>
              <a:prstGeom prst="rect">
                <a:avLst/>
              </a:prstGeom>
            </p:spPr>
          </p:pic>
        </p:grpSp>
      </p:grpSp>
      <p:sp>
        <p:nvSpPr>
          <p:cNvPr id="42" name="TextBox 41"/>
          <p:cNvSpPr txBox="1"/>
          <p:nvPr/>
        </p:nvSpPr>
        <p:spPr>
          <a:xfrm>
            <a:off x="3525883" y="6222409"/>
            <a:ext cx="3371555" cy="43023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</a:rPr>
              <a:t>Can lattice QCD help?</a:t>
            </a:r>
          </a:p>
        </p:txBody>
      </p:sp>
    </p:spTree>
    <p:extLst>
      <p:ext uri="{BB962C8B-B14F-4D97-AF65-F5344CB8AC3E}">
        <p14:creationId xmlns:p14="http://schemas.microsoft.com/office/powerpoint/2010/main" val="241484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3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91" tIns="45646" rIns="91291" bIns="45646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ea typeface="ＭＳ Ｐゴシック" pitchFamily="-107" charset="-128"/>
                <a:cs typeface="ＭＳ Ｐゴシック" pitchFamily="-107" charset="-128"/>
              </a:rPr>
              <a:t>Lattice QCD</a:t>
            </a:r>
            <a:endParaRPr lang="en-US" sz="2800" b="1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3123" y="996949"/>
            <a:ext cx="6872645" cy="421395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 smtClean="0">
                <a:solidFill>
                  <a:srgbClr val="006600"/>
                </a:solidFill>
                <a:latin typeface="+mj-lt"/>
              </a:rPr>
              <a:t>Formulated in the discretized Euclidean space:</a:t>
            </a:r>
            <a:endParaRPr lang="en-US" sz="2200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4" name="Picture 3" descr="Screen shot 2014-11-05 at 7.47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0" y="1547837"/>
            <a:ext cx="8360929" cy="1993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23" y="3661935"/>
            <a:ext cx="8744952" cy="421395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 smtClean="0">
                <a:solidFill>
                  <a:srgbClr val="006600"/>
                </a:solidFill>
                <a:latin typeface="+mj-lt"/>
              </a:rPr>
              <a:t>Boundary condition is imposed on each field in finite volume:</a:t>
            </a:r>
            <a:endParaRPr lang="en-US" sz="2200" dirty="0">
              <a:solidFill>
                <a:srgbClr val="006600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2010" y="4287437"/>
            <a:ext cx="8111866" cy="2063754"/>
            <a:chOff x="722010" y="3891146"/>
            <a:chExt cx="8111866" cy="2063754"/>
          </a:xfrm>
        </p:grpSpPr>
        <p:grpSp>
          <p:nvGrpSpPr>
            <p:cNvPr id="10" name="Group 9"/>
            <p:cNvGrpSpPr/>
            <p:nvPr/>
          </p:nvGrpSpPr>
          <p:grpSpPr>
            <a:xfrm>
              <a:off x="722010" y="3891146"/>
              <a:ext cx="8032363" cy="558800"/>
              <a:chOff x="722010" y="3941149"/>
              <a:chExt cx="8032363" cy="5588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722010" y="3990239"/>
                <a:ext cx="67623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Momentum space is restricted in finite </a:t>
                </a:r>
                <a:r>
                  <a:rPr lang="en-US" sz="2000" dirty="0" err="1" smtClean="0">
                    <a:solidFill>
                      <a:srgbClr val="0000FF"/>
                    </a:solidFill>
                  </a:rPr>
                  <a:t>Brillouin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 zone:  </a:t>
                </a:r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  <p:pic>
            <p:nvPicPr>
              <p:cNvPr id="8" name="Picture 7" descr="Screen shot 2014-11-05 at 7.51.33 P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4373" y="3941149"/>
                <a:ext cx="1270000" cy="558800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722010" y="4490072"/>
              <a:ext cx="5370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Lattice QCD is an Ultra-Violet (UV) </a:t>
              </a:r>
              <a:r>
                <a:rPr lang="en-US" dirty="0" smtClean="0">
                  <a:solidFill>
                    <a:srgbClr val="FF0000"/>
                  </a:solidFill>
                </a:rPr>
                <a:t>finite</a:t>
              </a:r>
              <a:r>
                <a:rPr lang="en-US" dirty="0" smtClean="0">
                  <a:solidFill>
                    <a:srgbClr val="0000FF"/>
                  </a:solidFill>
                </a:rPr>
                <a:t> theory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2010" y="5017520"/>
              <a:ext cx="6957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Lattice action is not unique, above action is the simplest one!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2010" y="5585568"/>
              <a:ext cx="8111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Many implementations were proposed to reduce the discretization error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42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91" tIns="45646" rIns="91291" bIns="45646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ea typeface="ＭＳ Ｐゴシック" pitchFamily="-107" charset="-128"/>
                <a:cs typeface="ＭＳ Ｐゴシック" pitchFamily="-107" charset="-128"/>
              </a:rPr>
              <a:t>Lattice QCD</a:t>
            </a:r>
            <a:endParaRPr lang="en-US" sz="2800" b="1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1" y="1060648"/>
            <a:ext cx="7475412" cy="42141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200" dirty="0" smtClean="0">
                <a:solidFill>
                  <a:srgbClr val="006600"/>
                </a:solidFill>
                <a:latin typeface="+mj-lt"/>
              </a:rPr>
              <a:t>The main non-</a:t>
            </a:r>
            <a:r>
              <a:rPr lang="en-US" sz="2200" dirty="0" err="1" smtClean="0">
                <a:solidFill>
                  <a:srgbClr val="006600"/>
                </a:solidFill>
                <a:latin typeface="+mj-lt"/>
              </a:rPr>
              <a:t>perturbative</a:t>
            </a:r>
            <a:r>
              <a:rPr lang="en-US" sz="22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rgbClr val="006600"/>
                </a:solidFill>
                <a:latin typeface="+mj-lt"/>
              </a:rPr>
              <a:t>approach to solve QCD</a:t>
            </a:r>
            <a:endParaRPr lang="en-US" sz="2200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5" name="Picture 4" descr="Screen shot 2012-02-20 at 4.03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03" y="1827861"/>
            <a:ext cx="5439697" cy="2713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091" y="1911893"/>
            <a:ext cx="3756445" cy="42141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200" dirty="0" smtClean="0">
                <a:solidFill>
                  <a:srgbClr val="006600"/>
                </a:solidFill>
                <a:latin typeface="+mj-lt"/>
              </a:rPr>
              <a:t>Hadron mass spectrum:</a:t>
            </a:r>
            <a:endParaRPr lang="en-US" sz="2200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056" y="2760549"/>
            <a:ext cx="2516084" cy="636857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+mj-lt"/>
              </a:rPr>
              <a:t>Predict the spectrum </a:t>
            </a:r>
          </a:p>
          <a:p>
            <a:pPr algn="ctr"/>
            <a:r>
              <a:rPr lang="en-US" dirty="0">
                <a:solidFill>
                  <a:srgbClr val="0000FF"/>
                </a:solidFill>
                <a:latin typeface="+mj-lt"/>
              </a:rPr>
              <a:t>w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ith limited inputs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7091" y="4609730"/>
            <a:ext cx="7858295" cy="2123534"/>
            <a:chOff x="277091" y="4609730"/>
            <a:chExt cx="7858295" cy="2123534"/>
          </a:xfrm>
        </p:grpSpPr>
        <p:grpSp>
          <p:nvGrpSpPr>
            <p:cNvPr id="6" name="Group 5"/>
            <p:cNvGrpSpPr/>
            <p:nvPr/>
          </p:nvGrpSpPr>
          <p:grpSpPr>
            <a:xfrm>
              <a:off x="277091" y="4609730"/>
              <a:ext cx="7858295" cy="2123534"/>
              <a:chOff x="277091" y="4541043"/>
              <a:chExt cx="7858295" cy="212353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7091" y="4541043"/>
                <a:ext cx="5545109" cy="1202582"/>
                <a:chOff x="277091" y="4170326"/>
                <a:chExt cx="5545109" cy="1202582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732056" y="4583701"/>
                  <a:ext cx="5090144" cy="789207"/>
                </a:xfrm>
                <a:prstGeom prst="rect">
                  <a:avLst/>
                </a:prstGeom>
                <a:noFill/>
              </p:spPr>
              <p:txBody>
                <a:bodyPr wrap="none" lIns="82058" tIns="41029" rIns="82058" bIns="41029" rtlCol="0">
                  <a:spAutoFit/>
                </a:bodyPr>
                <a:lstStyle/>
                <a:p>
                  <a:pPr marL="285750" indent="-285750">
                    <a:lnSpc>
                      <a:spcPct val="130000"/>
                    </a:lnSpc>
                    <a:buFont typeface="Wingdings" charset="2"/>
                    <a:buChar char="²"/>
                  </a:pPr>
                  <a:r>
                    <a:rPr lang="en-US" dirty="0" smtClean="0">
                      <a:solidFill>
                        <a:srgbClr val="0000FF"/>
                      </a:solidFill>
                      <a:latin typeface="+mj-lt"/>
                    </a:rPr>
                    <a:t>Lattice “time” is Euclidean:  </a:t>
                  </a:r>
                </a:p>
                <a:p>
                  <a:pPr marL="285750" indent="-285750">
                    <a:lnSpc>
                      <a:spcPct val="130000"/>
                    </a:lnSpc>
                    <a:buFont typeface="Wingdings" charset="2"/>
                    <a:buChar char="²"/>
                  </a:pPr>
                  <a:r>
                    <a:rPr lang="en-US" dirty="0" smtClean="0">
                      <a:solidFill>
                        <a:srgbClr val="0000FF"/>
                      </a:solidFill>
                      <a:latin typeface="+mj-lt"/>
                    </a:rPr>
                    <a:t>No direct implementation of physical time</a:t>
                  </a:r>
                  <a:endParaRPr lang="en-US" dirty="0">
                    <a:solidFill>
                      <a:srgbClr val="0000FF"/>
                    </a:solidFill>
                    <a:latin typeface="+mj-lt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77091" y="4170326"/>
                  <a:ext cx="5397920" cy="421414"/>
                </a:xfrm>
                <a:prstGeom prst="rect">
                  <a:avLst/>
                </a:prstGeom>
                <a:noFill/>
              </p:spPr>
              <p:txBody>
                <a:bodyPr wrap="none" lIns="82058" tIns="41029" rIns="82058" bIns="41029" rtlCol="0">
                  <a:spAutoFit/>
                </a:bodyPr>
                <a:lstStyle/>
                <a:p>
                  <a:pPr marL="342900" indent="-342900">
                    <a:buFont typeface="Wingdings" charset="2"/>
                    <a:buChar char="q"/>
                  </a:pPr>
                  <a:r>
                    <a:rPr lang="en-US" sz="2200" dirty="0" smtClean="0">
                      <a:solidFill>
                        <a:srgbClr val="006600"/>
                      </a:solidFill>
                      <a:latin typeface="+mj-lt"/>
                    </a:rPr>
                    <a:t>An intrinsically Euclidean approach:</a:t>
                  </a:r>
                  <a:endParaRPr lang="en-US" sz="2200" dirty="0">
                    <a:solidFill>
                      <a:srgbClr val="00660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48301" y="5904609"/>
                <a:ext cx="6887085" cy="759968"/>
              </a:xfrm>
              <a:prstGeom prst="rect">
                <a:avLst/>
              </a:prstGeom>
              <a:noFill/>
            </p:spPr>
            <p:txBody>
              <a:bodyPr wrap="none" lIns="82058" tIns="41029" rIns="82058" bIns="41029" rtlCol="0">
                <a:spAutoFit/>
              </a:bodyPr>
              <a:lstStyle/>
              <a:p>
                <a:pPr algn="ctr"/>
                <a:r>
                  <a:rPr lang="en-US" sz="2200" i="1" dirty="0" smtClean="0">
                    <a:solidFill>
                      <a:srgbClr val="FF0000"/>
                    </a:solidFill>
                    <a:latin typeface="+mj-lt"/>
                  </a:rPr>
                  <a:t>Cannot calculate PDFs directly, whose operators </a:t>
                </a:r>
              </a:p>
              <a:p>
                <a:pPr algn="ctr"/>
                <a:r>
                  <a:rPr lang="en-US" sz="2200" i="1" dirty="0">
                    <a:solidFill>
                      <a:srgbClr val="FF0000"/>
                    </a:solidFill>
                    <a:latin typeface="+mj-lt"/>
                  </a:rPr>
                  <a:t>a</a:t>
                </a:r>
                <a:r>
                  <a:rPr lang="en-US" sz="2200" i="1" dirty="0" smtClean="0">
                    <a:solidFill>
                      <a:srgbClr val="FF0000"/>
                    </a:solidFill>
                    <a:latin typeface="+mj-lt"/>
                  </a:rPr>
                  <a:t>re time-dependent</a:t>
                </a:r>
                <a:endParaRPr lang="en-US" sz="2200" i="1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477" y="5110488"/>
              <a:ext cx="796711" cy="202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26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PDFs from </a:t>
            </a:r>
            <a:r>
              <a:rPr lang="en-US" sz="2800" b="1" dirty="0" smtClean="0">
                <a:ea typeface="ＭＳ Ｐゴシック" pitchFamily="-107" charset="-128"/>
                <a:cs typeface="ＭＳ Ｐゴシック" pitchFamily="-107" charset="-128"/>
              </a:rPr>
              <a:t>lattice QCD</a:t>
            </a:r>
            <a:endParaRPr lang="en-US" sz="2800" b="1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3" y="1065767"/>
            <a:ext cx="8103789" cy="421414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Moments of PDFs – matrix elements of local operators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42" y="1693392"/>
            <a:ext cx="3238500" cy="64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2" y="2500732"/>
            <a:ext cx="5892035" cy="420921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Works, but, hard and limited moments: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684031" y="3083171"/>
            <a:ext cx="3925974" cy="2731645"/>
            <a:chOff x="4684031" y="3083171"/>
            <a:chExt cx="3925974" cy="273164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031" y="3083171"/>
              <a:ext cx="3925974" cy="2731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326" y="4797190"/>
              <a:ext cx="520700" cy="3175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33301" y="3196309"/>
            <a:ext cx="4002396" cy="2330033"/>
            <a:chOff x="433301" y="3196309"/>
            <a:chExt cx="4002396" cy="233003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01" y="3196309"/>
              <a:ext cx="4002396" cy="2330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29" y="4971520"/>
              <a:ext cx="520700" cy="317500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1676549" y="5954703"/>
            <a:ext cx="6014964" cy="27699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en-US" altLang="zh-CN" sz="1200" dirty="0" err="1">
                <a:solidFill>
                  <a:srgbClr val="00B0F0"/>
                </a:solidFill>
              </a:rPr>
              <a:t>Dolgov</a:t>
            </a:r>
            <a:r>
              <a:rPr lang="en-US" altLang="zh-CN" sz="1200" dirty="0">
                <a:solidFill>
                  <a:srgbClr val="00B0F0"/>
                </a:solidFill>
              </a:rPr>
              <a:t> et al., </a:t>
            </a:r>
            <a:r>
              <a:rPr lang="en-US" altLang="zh-CN" sz="1200" dirty="0" err="1">
                <a:solidFill>
                  <a:srgbClr val="00B0F0"/>
                </a:solidFill>
              </a:rPr>
              <a:t>hep-lat</a:t>
            </a:r>
            <a:r>
              <a:rPr lang="en-US" altLang="zh-CN" sz="1200" dirty="0">
                <a:solidFill>
                  <a:srgbClr val="00B0F0"/>
                </a:solidFill>
              </a:rPr>
              <a:t>/0201021                        </a:t>
            </a:r>
            <a:r>
              <a:rPr lang="en-US" altLang="zh-CN" sz="1200" dirty="0" err="1">
                <a:solidFill>
                  <a:srgbClr val="00B0F0"/>
                </a:solidFill>
              </a:rPr>
              <a:t>Gockeler</a:t>
            </a:r>
            <a:r>
              <a:rPr lang="en-US" altLang="zh-CN" sz="1200" dirty="0">
                <a:solidFill>
                  <a:srgbClr val="00B0F0"/>
                </a:solidFill>
              </a:rPr>
              <a:t> et al.,  </a:t>
            </a:r>
            <a:r>
              <a:rPr lang="en-US" altLang="zh-CN" sz="1200" dirty="0" err="1">
                <a:solidFill>
                  <a:srgbClr val="00B0F0"/>
                </a:solidFill>
              </a:rPr>
              <a:t>hep-ph</a:t>
            </a:r>
            <a:r>
              <a:rPr lang="en-US" altLang="zh-CN" sz="1200" dirty="0">
                <a:solidFill>
                  <a:srgbClr val="00B0F0"/>
                </a:solidFill>
              </a:rPr>
              <a:t>/0410187</a:t>
            </a:r>
            <a:endParaRPr lang="zh-CN" alt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0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PDFs from lattice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3" y="1065765"/>
            <a:ext cx="8153727" cy="420921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How to get x-dependent PDFs with a limited moments?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573" y="6317474"/>
            <a:ext cx="8022767" cy="390628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+mj-lt"/>
              </a:rPr>
              <a:t>Cannot distinguish valence quark contribution from sea quarks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086" y="1631229"/>
            <a:ext cx="6737697" cy="747875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marL="285684" indent="-285684">
              <a:lnSpc>
                <a:spcPct val="120000"/>
              </a:lnSpc>
              <a:buFont typeface="Wingdings" charset="2"/>
              <a:buChar char="²"/>
            </a:pPr>
            <a:r>
              <a:rPr lang="en-US" dirty="0" smtClean="0">
                <a:solidFill>
                  <a:srgbClr val="0000FF"/>
                </a:solidFill>
              </a:rPr>
              <a:t>Assume a smooth functional form with some parameters</a:t>
            </a:r>
          </a:p>
          <a:p>
            <a:pPr marL="285684" indent="-285684">
              <a:lnSpc>
                <a:spcPct val="120000"/>
              </a:lnSpc>
              <a:buFont typeface="Wingdings" charset="2"/>
              <a:buChar char="²"/>
            </a:pPr>
            <a:r>
              <a:rPr lang="en-US" dirty="0" smtClean="0">
                <a:solidFill>
                  <a:srgbClr val="0000FF"/>
                </a:solidFill>
              </a:rPr>
              <a:t>Fix the parameters with the lattice calculated moments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77" y="2527778"/>
            <a:ext cx="3949700" cy="30480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3" y="2944728"/>
            <a:ext cx="4735253" cy="337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644207" y="3838665"/>
            <a:ext cx="3096667" cy="461643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en-US" altLang="zh-CN" sz="1200" dirty="0">
                <a:solidFill>
                  <a:srgbClr val="00B0F0"/>
                </a:solidFill>
              </a:rPr>
              <a:t>W. </a:t>
            </a:r>
            <a:r>
              <a:rPr lang="en-US" altLang="zh-CN" sz="1200" dirty="0" err="1">
                <a:solidFill>
                  <a:srgbClr val="00B0F0"/>
                </a:solidFill>
              </a:rPr>
              <a:t>Dermold</a:t>
            </a:r>
            <a:r>
              <a:rPr lang="en-US" altLang="zh-CN" sz="1200" dirty="0">
                <a:solidFill>
                  <a:srgbClr val="00B0F0"/>
                </a:solidFill>
              </a:rPr>
              <a:t> et al., </a:t>
            </a:r>
            <a:r>
              <a:rPr lang="en-US" altLang="zh-CN" sz="1200" dirty="0" err="1">
                <a:solidFill>
                  <a:srgbClr val="00B0F0"/>
                </a:solidFill>
              </a:rPr>
              <a:t>Eur.Phys.J.direct</a:t>
            </a:r>
            <a:r>
              <a:rPr lang="en-US" altLang="zh-CN" sz="1200" dirty="0">
                <a:solidFill>
                  <a:srgbClr val="00B0F0"/>
                </a:solidFill>
              </a:rPr>
              <a:t> C3  (2001) 1-15</a:t>
            </a:r>
            <a:endParaRPr lang="zh-CN" alt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7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3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91" tIns="45646" rIns="91291" bIns="45646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Outline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80391" y="1362709"/>
            <a:ext cx="6923979" cy="4322785"/>
            <a:chOff x="277091" y="1362709"/>
            <a:chExt cx="6923979" cy="4322785"/>
          </a:xfrm>
        </p:grpSpPr>
        <p:sp>
          <p:nvSpPr>
            <p:cNvPr id="39" name="TextBox 38"/>
            <p:cNvSpPr txBox="1"/>
            <p:nvPr/>
          </p:nvSpPr>
          <p:spPr>
            <a:xfrm>
              <a:off x="277091" y="1362709"/>
              <a:ext cx="5898057" cy="421414"/>
            </a:xfrm>
            <a:prstGeom prst="rect">
              <a:avLst/>
            </a:prstGeom>
            <a:noFill/>
          </p:spPr>
          <p:txBody>
            <a:bodyPr wrap="none" lIns="82058" tIns="41029" rIns="82058" bIns="41029" rtlCol="0">
              <a:spAutoFit/>
            </a:bodyPr>
            <a:lstStyle/>
            <a:p>
              <a:pPr marL="342820" indent="-342820">
                <a:buFont typeface="Wingdings" charset="2"/>
                <a:buChar char="q"/>
              </a:pPr>
              <a:r>
                <a:rPr lang="en-US" sz="2200" dirty="0" smtClean="0">
                  <a:solidFill>
                    <a:srgbClr val="006600"/>
                  </a:solidFill>
                  <a:latin typeface="+mj-lt"/>
                </a:rPr>
                <a:t>Why should we study hadron structure?</a:t>
              </a:r>
              <a:endParaRPr lang="en-US" sz="2200" dirty="0">
                <a:solidFill>
                  <a:srgbClr val="006600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7091" y="2175777"/>
              <a:ext cx="5385096" cy="421414"/>
            </a:xfrm>
            <a:prstGeom prst="rect">
              <a:avLst/>
            </a:prstGeom>
            <a:noFill/>
          </p:spPr>
          <p:txBody>
            <a:bodyPr wrap="none" lIns="82058" tIns="41029" rIns="82058" bIns="41029" rtlCol="0">
              <a:spAutoFit/>
            </a:bodyPr>
            <a:lstStyle/>
            <a:p>
              <a:pPr marL="342820" indent="-342820">
                <a:buFont typeface="Wingdings" charset="2"/>
                <a:buChar char="q"/>
              </a:pPr>
              <a:r>
                <a:rPr lang="en-US" sz="2200" dirty="0">
                  <a:solidFill>
                    <a:srgbClr val="006600"/>
                  </a:solidFill>
                  <a:latin typeface="+mj-lt"/>
                </a:rPr>
                <a:t>Parton distribution functions (PDFs)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7091" y="2955670"/>
              <a:ext cx="5269680" cy="421414"/>
            </a:xfrm>
            <a:prstGeom prst="rect">
              <a:avLst/>
            </a:prstGeom>
            <a:noFill/>
          </p:spPr>
          <p:txBody>
            <a:bodyPr wrap="none" lIns="82058" tIns="41029" rIns="82058" bIns="41029" rtlCol="0">
              <a:spAutoFit/>
            </a:bodyPr>
            <a:lstStyle/>
            <a:p>
              <a:pPr marL="342820" indent="-342820">
                <a:buFont typeface="Wingdings" charset="2"/>
                <a:buChar char="q"/>
              </a:pPr>
              <a:r>
                <a:rPr lang="en-US" sz="2200" dirty="0">
                  <a:solidFill>
                    <a:srgbClr val="006600"/>
                  </a:solidFill>
                  <a:latin typeface="+mj-lt"/>
                </a:rPr>
                <a:t>PDFs from lattice QCD calculations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7091" y="3725177"/>
              <a:ext cx="2281683" cy="421414"/>
            </a:xfrm>
            <a:prstGeom prst="rect">
              <a:avLst/>
            </a:prstGeom>
            <a:noFill/>
          </p:spPr>
          <p:txBody>
            <a:bodyPr wrap="none" lIns="82058" tIns="41029" rIns="82058" bIns="41029" rtlCol="0">
              <a:spAutoFit/>
            </a:bodyPr>
            <a:lstStyle/>
            <a:p>
              <a:pPr marL="342820" indent="-342820">
                <a:buFont typeface="Wingdings" charset="2"/>
                <a:buChar char="q"/>
              </a:pPr>
              <a:r>
                <a:rPr lang="en-US" sz="2200" dirty="0">
                  <a:solidFill>
                    <a:srgbClr val="006600"/>
                  </a:solidFill>
                  <a:latin typeface="+mj-lt"/>
                </a:rPr>
                <a:t>Our proposal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7091" y="4489380"/>
              <a:ext cx="6923979" cy="421414"/>
            </a:xfrm>
            <a:prstGeom prst="rect">
              <a:avLst/>
            </a:prstGeom>
            <a:noFill/>
          </p:spPr>
          <p:txBody>
            <a:bodyPr wrap="none" lIns="82058" tIns="41029" rIns="82058" bIns="41029" rtlCol="0">
              <a:spAutoFit/>
            </a:bodyPr>
            <a:lstStyle/>
            <a:p>
              <a:pPr marL="342820" indent="-342820">
                <a:buFont typeface="Wingdings" charset="2"/>
                <a:buChar char="q"/>
              </a:pPr>
              <a:r>
                <a:rPr lang="en-US" sz="2200" dirty="0">
                  <a:solidFill>
                    <a:srgbClr val="006600"/>
                  </a:solidFill>
                  <a:latin typeface="+mj-lt"/>
                </a:rPr>
                <a:t>Case </a:t>
              </a:r>
              <a:r>
                <a:rPr lang="en-US" sz="2200" dirty="0" smtClean="0">
                  <a:solidFill>
                    <a:srgbClr val="006600"/>
                  </a:solidFill>
                  <a:latin typeface="+mj-lt"/>
                </a:rPr>
                <a:t>study (in both continuous and discretized)</a:t>
              </a:r>
              <a:endParaRPr lang="en-US" sz="2200" dirty="0">
                <a:solidFill>
                  <a:srgbClr val="006600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091" y="5264080"/>
              <a:ext cx="3499965" cy="421414"/>
            </a:xfrm>
            <a:prstGeom prst="rect">
              <a:avLst/>
            </a:prstGeom>
            <a:noFill/>
          </p:spPr>
          <p:txBody>
            <a:bodyPr wrap="none" lIns="82058" tIns="41029" rIns="82058" bIns="41029" rtlCol="0">
              <a:spAutoFit/>
            </a:bodyPr>
            <a:lstStyle/>
            <a:p>
              <a:pPr marL="342820" indent="-342820">
                <a:buFont typeface="Wingdings" charset="2"/>
                <a:buChar char="q"/>
              </a:pPr>
              <a:r>
                <a:rPr lang="en-US" sz="2200" dirty="0">
                  <a:solidFill>
                    <a:srgbClr val="006600"/>
                  </a:solidFill>
                  <a:latin typeface="+mj-lt"/>
                </a:rPr>
                <a:t>Summary and outlook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89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 err="1">
                <a:ea typeface="ＭＳ Ｐゴシック" pitchFamily="-107" charset="-128"/>
                <a:cs typeface="ＭＳ Ｐゴシック" pitchFamily="-107" charset="-128"/>
              </a:rPr>
              <a:t>Ji’s</a:t>
            </a:r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 new idea</a:t>
            </a:r>
          </a:p>
        </p:txBody>
      </p:sp>
      <p:sp>
        <p:nvSpPr>
          <p:cNvPr id="3" name="Rectangle 2"/>
          <p:cNvSpPr/>
          <p:nvPr/>
        </p:nvSpPr>
        <p:spPr>
          <a:xfrm>
            <a:off x="7412307" y="873273"/>
            <a:ext cx="1731695" cy="27699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en-US" altLang="zh-CN" sz="1200" dirty="0" err="1">
                <a:solidFill>
                  <a:srgbClr val="17AD32"/>
                </a:solidFill>
              </a:rPr>
              <a:t>Ji</a:t>
            </a:r>
            <a:r>
              <a:rPr lang="en-US" altLang="zh-CN" sz="1200" dirty="0">
                <a:solidFill>
                  <a:srgbClr val="17AD32"/>
                </a:solidFill>
              </a:rPr>
              <a:t>, arXiv:1305. 1539</a:t>
            </a:r>
            <a:endParaRPr lang="zh-CN" altLang="en-US" sz="1200" dirty="0">
              <a:solidFill>
                <a:srgbClr val="17AD3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093" y="1065765"/>
            <a:ext cx="6533237" cy="420921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“Quasi” quark distribution (spin-averaged):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590" y="2426525"/>
            <a:ext cx="3461454" cy="421395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 smtClean="0">
                <a:solidFill>
                  <a:srgbClr val="006600"/>
                </a:solidFill>
                <a:latin typeface="+mj-lt"/>
              </a:rPr>
              <a:t>“Cut</a:t>
            </a:r>
            <a:r>
              <a:rPr lang="en-US" sz="2200" dirty="0">
                <a:solidFill>
                  <a:srgbClr val="006600"/>
                </a:solidFill>
                <a:latin typeface="+mj-lt"/>
              </a:rPr>
              <a:t>-</a:t>
            </a:r>
            <a:r>
              <a:rPr lang="en-US" sz="2200" dirty="0" smtClean="0">
                <a:solidFill>
                  <a:srgbClr val="006600"/>
                </a:solidFill>
                <a:latin typeface="+mj-lt"/>
              </a:rPr>
              <a:t>vertex” </a:t>
            </a:r>
            <a:r>
              <a:rPr lang="en-US" sz="2200" dirty="0">
                <a:solidFill>
                  <a:srgbClr val="006600"/>
                </a:solidFill>
                <a:latin typeface="+mj-lt"/>
              </a:rPr>
              <a:t>notation: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18237" y="2558937"/>
            <a:ext cx="4744119" cy="1563088"/>
            <a:chOff x="3718235" y="2558937"/>
            <a:chExt cx="4744119" cy="1563088"/>
          </a:xfrm>
        </p:grpSpPr>
        <p:pic>
          <p:nvPicPr>
            <p:cNvPr id="2" name="Picture 1" descr="Screen shot 2013-11-06 at 11.48.41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235" y="3093166"/>
              <a:ext cx="2057717" cy="1028859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154" y="2558937"/>
              <a:ext cx="3759200" cy="635000"/>
            </a:xfrm>
            <a:prstGeom prst="rect">
              <a:avLst/>
            </a:prstGeom>
          </p:spPr>
        </p:pic>
      </p:grp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08" y="1639905"/>
            <a:ext cx="8019245" cy="74005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79590" y="3810634"/>
            <a:ext cx="8704703" cy="2970564"/>
            <a:chOff x="279590" y="3810634"/>
            <a:chExt cx="8704703" cy="2970564"/>
          </a:xfrm>
        </p:grpSpPr>
        <p:sp>
          <p:nvSpPr>
            <p:cNvPr id="14" name="TextBox 13"/>
            <p:cNvSpPr txBox="1"/>
            <p:nvPr/>
          </p:nvSpPr>
          <p:spPr>
            <a:xfrm>
              <a:off x="279590" y="3810634"/>
              <a:ext cx="1811665" cy="420921"/>
            </a:xfrm>
            <a:prstGeom prst="rect">
              <a:avLst/>
            </a:prstGeom>
            <a:noFill/>
          </p:spPr>
          <p:txBody>
            <a:bodyPr wrap="none" lIns="82039" tIns="41020" rIns="82039" bIns="41020" rtlCol="0">
              <a:spAutoFit/>
            </a:bodyPr>
            <a:lstStyle/>
            <a:p>
              <a:pPr marL="342820" indent="-342820">
                <a:buFont typeface="Wingdings" charset="2"/>
                <a:buChar char="q"/>
              </a:pPr>
              <a:r>
                <a:rPr lang="en-US" sz="2200" dirty="0">
                  <a:solidFill>
                    <a:srgbClr val="006600"/>
                  </a:solidFill>
                  <a:latin typeface="+mj-lt"/>
                </a:rPr>
                <a:t>Features:</a:t>
              </a:r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161" y="6201021"/>
              <a:ext cx="5631132" cy="580177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495004" y="4443328"/>
              <a:ext cx="8199949" cy="2095958"/>
              <a:chOff x="495004" y="4443328"/>
              <a:chExt cx="8199949" cy="209595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95004" y="4443328"/>
                <a:ext cx="8199949" cy="2095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20" indent="-342820">
                  <a:lnSpc>
                    <a:spcPct val="80000"/>
                  </a:lnSpc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Quark fields separated along the z-direction – not boost invariant!</a:t>
                </a:r>
              </a:p>
              <a:p>
                <a:pPr marL="342820" indent="-342820">
                  <a:lnSpc>
                    <a:spcPct val="80000"/>
                  </a:lnSpc>
                  <a:buFont typeface="Arial" pitchFamily="34" charset="0"/>
                  <a:buChar char="•"/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342820" indent="-342820">
                  <a:lnSpc>
                    <a:spcPct val="80000"/>
                  </a:lnSpc>
                  <a:buFont typeface="Arial" pitchFamily="34" charset="0"/>
                  <a:buChar char="•"/>
                </a:pPr>
                <a:r>
                  <a:rPr lang="en-US" dirty="0" err="1" smtClean="0">
                    <a:solidFill>
                      <a:srgbClr val="0000FF"/>
                    </a:solidFill>
                  </a:rPr>
                  <a:t>Perturbatively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UV power divergent:                          with       </a:t>
                </a:r>
              </a:p>
              <a:p>
                <a:pPr marL="342820" indent="-342820">
                  <a:lnSpc>
                    <a:spcPct val="80000"/>
                  </a:lnSpc>
                  <a:buFont typeface="Arial" pitchFamily="34" charset="0"/>
                  <a:buChar char="•"/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 marL="342820" indent="-342820">
                  <a:lnSpc>
                    <a:spcPct val="80000"/>
                  </a:lnSpc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This distribution can be calculated using standard lattice method</a:t>
                </a:r>
              </a:p>
              <a:p>
                <a:pPr marL="342820" indent="-342820">
                  <a:lnSpc>
                    <a:spcPct val="80000"/>
                  </a:lnSpc>
                  <a:buFont typeface="Arial" pitchFamily="34" charset="0"/>
                  <a:buChar char="•"/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 marL="342820" indent="-342820">
                  <a:lnSpc>
                    <a:spcPct val="80000"/>
                  </a:lnSpc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  <a:latin typeface="+mj-lt"/>
                    <a:ea typeface="Wingdings"/>
                    <a:cs typeface="Wingdings"/>
                    <a:sym typeface="Wingdings"/>
                  </a:rPr>
                  <a:t>quasi-PDFs  </a:t>
                </a:r>
                <a:r>
                  <a:rPr lang="en-US" i="1" dirty="0" smtClean="0">
                    <a:solidFill>
                      <a:srgbClr val="FF0000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</a:t>
                </a:r>
                <a:r>
                  <a:rPr lang="en-US" i="1" dirty="0" smtClean="0">
                    <a:solidFill>
                      <a:srgbClr val="FF0000"/>
                    </a:solidFill>
                    <a:latin typeface="+mj-lt"/>
                    <a:ea typeface="Wingdings"/>
                    <a:cs typeface="Wingdings"/>
                    <a:sym typeface="Wingdings"/>
                  </a:rPr>
                  <a:t>  normal PDFs   when </a:t>
                </a:r>
                <a:r>
                  <a:rPr lang="en-US" i="1" dirty="0">
                    <a:solidFill>
                      <a:srgbClr val="FF0000"/>
                    </a:solidFill>
                  </a:rPr>
                  <a:t>P</a:t>
                </a:r>
                <a:r>
                  <a:rPr lang="en-US" i="1" baseline="-25000" dirty="0">
                    <a:solidFill>
                      <a:srgbClr val="FF0000"/>
                    </a:solidFill>
                  </a:rPr>
                  <a:t>z</a:t>
                </a:r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i="1" dirty="0">
                    <a:solidFill>
                      <a:srgbClr val="FF0000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∞</a:t>
                </a:r>
                <a:r>
                  <a:rPr lang="en-US" i="1" dirty="0">
                    <a:solidFill>
                      <a:srgbClr val="FF0000"/>
                    </a:solidFill>
                    <a:ea typeface="Wingdings"/>
                    <a:cs typeface="Wingdings"/>
                    <a:sym typeface="Wingdings"/>
                  </a:rPr>
                  <a:t> </a:t>
                </a:r>
                <a:endParaRPr lang="en-US" i="1" dirty="0" smtClean="0">
                  <a:solidFill>
                    <a:srgbClr val="FF0000"/>
                  </a:solidFill>
                  <a:latin typeface="+mj-lt"/>
                  <a:ea typeface="Wingdings"/>
                  <a:cs typeface="Wingdings"/>
                  <a:sym typeface="Wingdings"/>
                </a:endParaRPr>
              </a:p>
              <a:p>
                <a:pPr marL="342820" indent="-342820">
                  <a:lnSpc>
                    <a:spcPct val="80000"/>
                  </a:lnSpc>
                  <a:buFont typeface="Arial" pitchFamily="34" charset="0"/>
                  <a:buChar char="•"/>
                </a:pPr>
                <a:endParaRPr lang="en-US" i="1" dirty="0">
                  <a:solidFill>
                    <a:srgbClr val="FF0000"/>
                  </a:solidFill>
                  <a:latin typeface="+mj-lt"/>
                  <a:ea typeface="Wingdings"/>
                  <a:cs typeface="Wingdings"/>
                  <a:sym typeface="Wingdings"/>
                </a:endParaRPr>
              </a:p>
              <a:p>
                <a:pPr marL="342820" indent="-342820">
                  <a:lnSpc>
                    <a:spcPct val="80000"/>
                  </a:lnSpc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  <a:latin typeface="+mj-lt"/>
                    <a:ea typeface="Wingdings"/>
                    <a:cs typeface="Wingdings"/>
                    <a:sym typeface="Wingdings"/>
                  </a:rPr>
                  <a:t>Proposed Matching: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pic>
            <p:nvPicPr>
              <p:cNvPr id="15" name="Picture 14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5727" y="4899182"/>
                <a:ext cx="1143000" cy="266700"/>
              </a:xfrm>
              <a:prstGeom prst="rect">
                <a:avLst/>
              </a:prstGeom>
            </p:spPr>
          </p:pic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1635" y="4924582"/>
                <a:ext cx="609600" cy="215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394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“Quasi-PDFs” have no </a:t>
            </a:r>
            <a:r>
              <a:rPr lang="en-US" sz="2800" b="1" dirty="0" err="1">
                <a:ea typeface="ＭＳ Ｐゴシック" pitchFamily="-107" charset="-128"/>
                <a:cs typeface="ＭＳ Ｐゴシック" pitchFamily="-107" charset="-128"/>
              </a:rPr>
              <a:t>parton</a:t>
            </a:r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 interpretation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1" y="986335"/>
            <a:ext cx="6474945" cy="420921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Normal PDFs conserve </a:t>
            </a:r>
            <a:r>
              <a:rPr lang="en-US" sz="2200" dirty="0" err="1">
                <a:solidFill>
                  <a:srgbClr val="006600"/>
                </a:solidFill>
                <a:latin typeface="+mj-lt"/>
              </a:rPr>
              <a:t>parton</a:t>
            </a:r>
            <a:r>
              <a:rPr lang="en-US" sz="2200" dirty="0">
                <a:solidFill>
                  <a:srgbClr val="006600"/>
                </a:solidFill>
                <a:latin typeface="+mj-lt"/>
              </a:rPr>
              <a:t> momentum:  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15" y="1513538"/>
            <a:ext cx="6235700" cy="7366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93" y="2250140"/>
            <a:ext cx="4381500" cy="698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93" y="2998702"/>
            <a:ext cx="3949700" cy="58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78710" y="2818861"/>
            <a:ext cx="2306634" cy="646309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Energy-momentum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tensor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43" y="2606413"/>
            <a:ext cx="419100" cy="203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7092" y="3631150"/>
            <a:ext cx="7769006" cy="3003594"/>
            <a:chOff x="277092" y="3631150"/>
            <a:chExt cx="7769006" cy="3003594"/>
          </a:xfrm>
        </p:grpSpPr>
        <p:sp>
          <p:nvSpPr>
            <p:cNvPr id="12" name="TextBox 11"/>
            <p:cNvSpPr txBox="1"/>
            <p:nvPr/>
          </p:nvSpPr>
          <p:spPr>
            <a:xfrm>
              <a:off x="277092" y="3631150"/>
              <a:ext cx="7769006" cy="420921"/>
            </a:xfrm>
            <a:prstGeom prst="rect">
              <a:avLst/>
            </a:prstGeom>
            <a:noFill/>
          </p:spPr>
          <p:txBody>
            <a:bodyPr wrap="none" lIns="82039" tIns="41020" rIns="82039" bIns="41020" rtlCol="0">
              <a:spAutoFit/>
            </a:bodyPr>
            <a:lstStyle/>
            <a:p>
              <a:pPr marL="342820" indent="-342820">
                <a:buFont typeface="Wingdings" charset="2"/>
                <a:buChar char="q"/>
              </a:pPr>
              <a:r>
                <a:rPr lang="en-US" sz="2200" dirty="0">
                  <a:solidFill>
                    <a:srgbClr val="006600"/>
                  </a:solidFill>
                  <a:latin typeface="+mj-lt"/>
                </a:rPr>
                <a:t>“Quasi-PDFs” do not conserve “</a:t>
              </a:r>
              <a:r>
                <a:rPr lang="en-US" sz="2200" dirty="0" err="1">
                  <a:solidFill>
                    <a:srgbClr val="006600"/>
                  </a:solidFill>
                  <a:latin typeface="+mj-lt"/>
                </a:rPr>
                <a:t>parton</a:t>
              </a:r>
              <a:r>
                <a:rPr lang="en-US" sz="2200" dirty="0">
                  <a:solidFill>
                    <a:srgbClr val="006600"/>
                  </a:solidFill>
                  <a:latin typeface="+mj-lt"/>
                </a:rPr>
                <a:t>” momentum:  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337821" y="4253261"/>
              <a:ext cx="6565900" cy="1976453"/>
              <a:chOff x="1337821" y="4100266"/>
              <a:chExt cx="6565900" cy="1976453"/>
            </a:xfrm>
          </p:grpSpPr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7821" y="4100266"/>
                <a:ext cx="6565900" cy="698500"/>
              </a:xfrm>
              <a:prstGeom prst="rect">
                <a:avLst/>
              </a:prstGeom>
            </p:spPr>
          </p:pic>
          <p:pic>
            <p:nvPicPr>
              <p:cNvPr id="18" name="Picture 17" descr="latex-image-1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5593" y="4798766"/>
                <a:ext cx="4381500" cy="698500"/>
              </a:xfrm>
              <a:prstGeom prst="rect">
                <a:avLst/>
              </a:prstGeom>
            </p:spPr>
          </p:pic>
          <p:pic>
            <p:nvPicPr>
              <p:cNvPr id="19" name="Picture 18" descr="latex-image-1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5593" y="5492519"/>
                <a:ext cx="5054600" cy="584200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1337823" y="6265412"/>
              <a:ext cx="4955203" cy="369332"/>
            </a:xfrm>
            <a:prstGeom prst="rect">
              <a:avLst/>
            </a:prstGeom>
            <a:noFill/>
          </p:spPr>
          <p:txBody>
            <a:bodyPr wrap="none" lIns="91418" tIns="45709" rIns="91418" bIns="45709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Note: “Quasi-PDFs” are not boost invariant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91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The first try</a:t>
            </a:r>
          </a:p>
        </p:txBody>
      </p:sp>
      <p:sp>
        <p:nvSpPr>
          <p:cNvPr id="3" name="Rectangle 2"/>
          <p:cNvSpPr/>
          <p:nvPr/>
        </p:nvSpPr>
        <p:spPr>
          <a:xfrm>
            <a:off x="7412307" y="873273"/>
            <a:ext cx="1731695" cy="27699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en-US" altLang="zh-CN" sz="1200" dirty="0" err="1">
                <a:solidFill>
                  <a:srgbClr val="17AD32"/>
                </a:solidFill>
              </a:rPr>
              <a:t>Ji</a:t>
            </a:r>
            <a:r>
              <a:rPr lang="en-US" altLang="zh-CN" sz="1200" dirty="0">
                <a:solidFill>
                  <a:srgbClr val="17AD32"/>
                </a:solidFill>
              </a:rPr>
              <a:t>, arXiv:1305. 1539</a:t>
            </a:r>
            <a:endParaRPr lang="zh-CN" altLang="en-US" sz="1200" dirty="0">
              <a:solidFill>
                <a:srgbClr val="17AD32"/>
              </a:solidFill>
            </a:endParaRPr>
          </a:p>
        </p:txBody>
      </p:sp>
      <p:pic>
        <p:nvPicPr>
          <p:cNvPr id="15" name="Picture 14" descr="Screen shot 2014-05-15 at 6.07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242"/>
            <a:ext cx="9144000" cy="58907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91272" y="873273"/>
            <a:ext cx="2152729" cy="27699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en-US" altLang="zh-CN" sz="1200" dirty="0">
                <a:solidFill>
                  <a:srgbClr val="17AD32"/>
                </a:solidFill>
              </a:rPr>
              <a:t>Lin </a:t>
            </a:r>
            <a:r>
              <a:rPr lang="en-US" altLang="zh-CN" sz="1200" i="1" dirty="0">
                <a:solidFill>
                  <a:srgbClr val="17AD32"/>
                </a:solidFill>
              </a:rPr>
              <a:t>et al.</a:t>
            </a:r>
            <a:r>
              <a:rPr lang="en-US" altLang="zh-CN" sz="1200" dirty="0">
                <a:solidFill>
                  <a:srgbClr val="17AD32"/>
                </a:solidFill>
              </a:rPr>
              <a:t>, arXiv:1402.1462</a:t>
            </a:r>
            <a:endParaRPr lang="zh-CN" altLang="en-US" sz="1200" dirty="0">
              <a:solidFill>
                <a:srgbClr val="17A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ea typeface="ＭＳ Ｐゴシック" pitchFamily="-107" charset="-128"/>
                <a:cs typeface="ＭＳ Ｐゴシック" pitchFamily="-107" charset="-128"/>
              </a:rPr>
              <a:t>Our observation</a:t>
            </a:r>
            <a:endParaRPr lang="en-US" sz="2800" b="1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093" y="1065765"/>
            <a:ext cx="8398549" cy="420921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Lattice QCD calculates “single” hadron matrix elements: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3030" y="3065928"/>
            <a:ext cx="2728174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With an Euclidean time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11" y="1581594"/>
            <a:ext cx="6794500" cy="6350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68" y="2351603"/>
            <a:ext cx="1183876" cy="526167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35" y="2351603"/>
            <a:ext cx="1052334" cy="526167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1" idx="0"/>
          </p:cNvCxnSpPr>
          <p:nvPr/>
        </p:nvCxnSpPr>
        <p:spPr>
          <a:xfrm flipV="1">
            <a:off x="1409906" y="2050557"/>
            <a:ext cx="0" cy="3010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</p:cNvCxnSpPr>
          <p:nvPr/>
        </p:nvCxnSpPr>
        <p:spPr>
          <a:xfrm flipV="1">
            <a:off x="2749900" y="2050557"/>
            <a:ext cx="0" cy="3010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43" y="2544254"/>
            <a:ext cx="2222500" cy="317500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4350029" y="2564937"/>
            <a:ext cx="609029" cy="296819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77093" y="3524049"/>
            <a:ext cx="8153727" cy="1705012"/>
            <a:chOff x="277093" y="3524049"/>
            <a:chExt cx="8153727" cy="1705012"/>
          </a:xfrm>
        </p:grpSpPr>
        <p:sp>
          <p:nvSpPr>
            <p:cNvPr id="8" name="TextBox 7"/>
            <p:cNvSpPr txBox="1"/>
            <p:nvPr/>
          </p:nvSpPr>
          <p:spPr>
            <a:xfrm>
              <a:off x="277093" y="3524049"/>
              <a:ext cx="8153727" cy="420921"/>
            </a:xfrm>
            <a:prstGeom prst="rect">
              <a:avLst/>
            </a:prstGeom>
            <a:noFill/>
          </p:spPr>
          <p:txBody>
            <a:bodyPr wrap="none" lIns="82039" tIns="41020" rIns="82039" bIns="41020" rtlCol="0">
              <a:spAutoFit/>
            </a:bodyPr>
            <a:lstStyle/>
            <a:p>
              <a:pPr marL="342820" indent="-342820">
                <a:buFont typeface="Wingdings" charset="2"/>
                <a:buChar char="q"/>
              </a:pPr>
              <a:r>
                <a:rPr lang="en-US" sz="2200" dirty="0">
                  <a:solidFill>
                    <a:srgbClr val="006600"/>
                  </a:solidFill>
                  <a:latin typeface="+mj-lt"/>
                </a:rPr>
                <a:t>Collinear divergence (CO) from the region when </a:t>
              </a:r>
              <a:r>
                <a:rPr lang="en-US" sz="2200" dirty="0" err="1">
                  <a:solidFill>
                    <a:srgbClr val="006500"/>
                  </a:solidFill>
                  <a:latin typeface="+mj-lt"/>
                </a:rPr>
                <a:t>k</a:t>
              </a:r>
              <a:r>
                <a:rPr lang="en-US" sz="2200" baseline="-25000" dirty="0" err="1">
                  <a:solidFill>
                    <a:srgbClr val="006500"/>
                  </a:solidFill>
                  <a:latin typeface="+mj-lt"/>
                </a:rPr>
                <a:t>T</a:t>
              </a:r>
              <a:r>
                <a:rPr lang="en-US" sz="2200" dirty="0">
                  <a:solidFill>
                    <a:srgbClr val="006500"/>
                  </a:solidFill>
                  <a:latin typeface="+mj-lt"/>
                </a:rPr>
                <a:t> </a:t>
              </a:r>
              <a:r>
                <a:rPr lang="en-US" sz="2000" dirty="0">
                  <a:solidFill>
                    <a:srgbClr val="006500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sz="2000" dirty="0">
                  <a:solidFill>
                    <a:srgbClr val="006500"/>
                  </a:solidFill>
                  <a:sym typeface="Wingdings"/>
                </a:rPr>
                <a:t>0</a:t>
              </a:r>
              <a:r>
                <a:rPr lang="en-US" sz="2200" dirty="0">
                  <a:solidFill>
                    <a:srgbClr val="006600"/>
                  </a:solidFill>
                  <a:latin typeface="+mj-lt"/>
                </a:rPr>
                <a:t>: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59830" y="4582752"/>
              <a:ext cx="3789349" cy="646309"/>
            </a:xfrm>
            <a:prstGeom prst="rect">
              <a:avLst/>
            </a:prstGeom>
            <a:noFill/>
          </p:spPr>
          <p:txBody>
            <a:bodyPr wrap="none" lIns="91418" tIns="45709" rIns="91418" bIns="45709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Same CO divergence regardless </a:t>
              </a:r>
            </a:p>
            <a:p>
              <a:r>
                <a:rPr lang="en-US" dirty="0" err="1" smtClean="0">
                  <a:solidFill>
                    <a:srgbClr val="0000FF"/>
                  </a:solidFill>
                </a:rPr>
                <a:t>Minkowski</a:t>
              </a:r>
              <a:r>
                <a:rPr lang="en-US" dirty="0" smtClean="0">
                  <a:solidFill>
                    <a:srgbClr val="0000FF"/>
                  </a:solidFill>
                </a:rPr>
                <a:t> or Euclidean time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25" name="Picture 24" descr="Screen shot 2013-11-06 at 11.48.41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544" y="4079839"/>
              <a:ext cx="1652155" cy="826078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943" y="4175378"/>
              <a:ext cx="3238500" cy="3175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77092" y="5330874"/>
            <a:ext cx="8328600" cy="1316536"/>
            <a:chOff x="277092" y="5330874"/>
            <a:chExt cx="8328600" cy="1316536"/>
          </a:xfrm>
        </p:grpSpPr>
        <p:sp>
          <p:nvSpPr>
            <p:cNvPr id="27" name="TextBox 26"/>
            <p:cNvSpPr txBox="1"/>
            <p:nvPr/>
          </p:nvSpPr>
          <p:spPr>
            <a:xfrm>
              <a:off x="277092" y="5330874"/>
              <a:ext cx="8328600" cy="420921"/>
            </a:xfrm>
            <a:prstGeom prst="rect">
              <a:avLst/>
            </a:prstGeom>
            <a:noFill/>
          </p:spPr>
          <p:txBody>
            <a:bodyPr wrap="none" lIns="82039" tIns="41020" rIns="82039" bIns="41020" rtlCol="0">
              <a:spAutoFit/>
            </a:bodyPr>
            <a:lstStyle/>
            <a:p>
              <a:pPr marL="342820" indent="-342820">
                <a:buFont typeface="Wingdings" charset="2"/>
                <a:buChar char="q"/>
              </a:pPr>
              <a:r>
                <a:rPr lang="en-US" sz="2200" dirty="0">
                  <a:solidFill>
                    <a:srgbClr val="006600"/>
                  </a:solidFill>
                  <a:latin typeface="+mj-lt"/>
                </a:rPr>
                <a:t>PDFs should cover all leading power CO divergences of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65511" y="6278078"/>
              <a:ext cx="7105694" cy="369332"/>
            </a:xfrm>
            <a:prstGeom prst="rect">
              <a:avLst/>
            </a:prstGeom>
            <a:noFill/>
          </p:spPr>
          <p:txBody>
            <a:bodyPr wrap="none" lIns="91418" tIns="45709" rIns="91418" bIns="45709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“Single” hadron matrix elements with a large momentum scale</a:t>
              </a:r>
            </a:p>
          </p:txBody>
        </p:sp>
        <p:pic>
          <p:nvPicPr>
            <p:cNvPr id="31" name="Picture 30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085" y="5888057"/>
              <a:ext cx="3187700" cy="31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94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Our proposal </a:t>
            </a:r>
            <a:r>
              <a:rPr lang="en-US" sz="2800" b="1" dirty="0" smtClean="0">
                <a:ea typeface="ＭＳ Ｐゴシック" pitchFamily="-107" charset="-128"/>
                <a:cs typeface="ＭＳ Ｐゴシック" pitchFamily="-107" charset="-128"/>
              </a:rPr>
              <a:t>– </a:t>
            </a:r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a </a:t>
            </a:r>
            <a:r>
              <a:rPr lang="en-US" sz="2800" b="1" dirty="0" smtClean="0">
                <a:ea typeface="ＭＳ Ｐゴシック" pitchFamily="-107" charset="-128"/>
                <a:cs typeface="ＭＳ Ｐゴシック" pitchFamily="-107" charset="-128"/>
              </a:rPr>
              <a:t>“slightly” modified </a:t>
            </a:r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idea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25356" y="836210"/>
            <a:ext cx="1418644" cy="64630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en-US" altLang="zh-CN" sz="1200" dirty="0">
                <a:solidFill>
                  <a:srgbClr val="17AD32"/>
                </a:solidFill>
              </a:rPr>
              <a:t>Ma and Qiu, </a:t>
            </a:r>
          </a:p>
          <a:p>
            <a:r>
              <a:rPr lang="en-US" altLang="zh-CN" sz="1200" dirty="0">
                <a:solidFill>
                  <a:srgbClr val="17AD32"/>
                </a:solidFill>
              </a:rPr>
              <a:t>arXiv:</a:t>
            </a:r>
            <a:r>
              <a:rPr lang="en-US" altLang="zh-CN" sz="1200" dirty="0" smtClean="0">
                <a:solidFill>
                  <a:srgbClr val="17AD32"/>
                </a:solidFill>
              </a:rPr>
              <a:t>1404.6860</a:t>
            </a:r>
          </a:p>
          <a:p>
            <a:r>
              <a:rPr lang="en-US" altLang="zh-CN" sz="1200" dirty="0">
                <a:solidFill>
                  <a:srgbClr val="17AD32"/>
                </a:solidFill>
              </a:rPr>
              <a:t> </a:t>
            </a:r>
            <a:r>
              <a:rPr lang="en-US" altLang="zh-CN" sz="1200" dirty="0" smtClean="0">
                <a:solidFill>
                  <a:srgbClr val="17AD32"/>
                </a:solidFill>
              </a:rPr>
              <a:t>          1412.2688</a:t>
            </a:r>
            <a:endParaRPr lang="zh-CN" altLang="en-US" sz="1200" dirty="0">
              <a:solidFill>
                <a:srgbClr val="17AD3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016" y="1769499"/>
            <a:ext cx="7967972" cy="747897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marL="285684" indent="-285684">
              <a:lnSpc>
                <a:spcPct val="120000"/>
              </a:lnSpc>
              <a:buFont typeface="Wingdings" charset="2"/>
              <a:buChar char="²"/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Identify </a:t>
            </a:r>
            <a:r>
              <a:rPr lang="en-US" i="1" dirty="0" smtClean="0">
                <a:solidFill>
                  <a:srgbClr val="0000FF"/>
                </a:solidFill>
                <a:latin typeface="+mj-lt"/>
              </a:rPr>
              <a:t>single-hadron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“cross sections”, </a:t>
            </a:r>
            <a:r>
              <a:rPr lang="en-US" i="1" dirty="0" smtClean="0">
                <a:solidFill>
                  <a:srgbClr val="FF0000"/>
                </a:solidFill>
                <a:latin typeface="+mj-lt"/>
              </a:rPr>
              <a:t>calculable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 in Lattice QCD,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   and </a:t>
            </a:r>
            <a:r>
              <a:rPr lang="en-US" i="1" dirty="0" err="1" smtClean="0">
                <a:solidFill>
                  <a:srgbClr val="FF0000"/>
                </a:solidFill>
                <a:latin typeface="+mj-lt"/>
              </a:rPr>
              <a:t>factorizable</a:t>
            </a:r>
            <a:r>
              <a:rPr lang="en-US" i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into a convolution with normal PDFs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24015" y="5095222"/>
            <a:ext cx="8516385" cy="840879"/>
            <a:chOff x="624013" y="5095221"/>
            <a:chExt cx="8516385" cy="840880"/>
          </a:xfrm>
        </p:grpSpPr>
        <p:sp>
          <p:nvSpPr>
            <p:cNvPr id="28" name="Rectangle 27"/>
            <p:cNvSpPr/>
            <p:nvPr/>
          </p:nvSpPr>
          <p:spPr>
            <a:xfrm>
              <a:off x="624013" y="5095221"/>
              <a:ext cx="8516385" cy="415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684" indent="-285684">
                <a:lnSpc>
                  <a:spcPct val="120000"/>
                </a:lnSpc>
                <a:buFont typeface="Wingdings" charset="2"/>
                <a:buChar char="²"/>
              </a:pPr>
              <a:r>
                <a:rPr lang="en-US" dirty="0" smtClean="0">
                  <a:solidFill>
                    <a:srgbClr val="0000FF"/>
                  </a:solidFill>
                  <a:latin typeface="+mj-lt"/>
                </a:rPr>
                <a:t>Calculate the Lattice</a:t>
              </a:r>
              <a:r>
                <a:rPr lang="en-US" i="1" dirty="0" smtClean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  <a:latin typeface="+mj-lt"/>
                </a:rPr>
                <a:t>“cross sections” in Lattice QCD – the LHS of (1)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32602" y="5566769"/>
              <a:ext cx="6786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“Measure” high energy scattering cross sections on Lattice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27618" y="6012685"/>
            <a:ext cx="8516385" cy="784830"/>
            <a:chOff x="627616" y="6012691"/>
            <a:chExt cx="8516385" cy="784830"/>
          </a:xfrm>
        </p:grpSpPr>
        <p:sp>
          <p:nvSpPr>
            <p:cNvPr id="29" name="Rectangle 28"/>
            <p:cNvSpPr/>
            <p:nvPr/>
          </p:nvSpPr>
          <p:spPr>
            <a:xfrm>
              <a:off x="627616" y="6012691"/>
              <a:ext cx="851638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684" indent="-285684">
                <a:lnSpc>
                  <a:spcPct val="120000"/>
                </a:lnSpc>
                <a:buFont typeface="Wingdings" charset="2"/>
                <a:buChar char="²"/>
              </a:pPr>
              <a:r>
                <a:rPr lang="en-US" dirty="0" smtClean="0">
                  <a:solidFill>
                    <a:srgbClr val="0000FF"/>
                  </a:solidFill>
                  <a:latin typeface="+mj-lt"/>
                </a:rPr>
                <a:t>Global analysis of Lattice “cross sections” – to extract the normal PDFs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1578" y="6409418"/>
              <a:ext cx="790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Note: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67836" y="6428189"/>
              <a:ext cx="5651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re finite parameters:  “rapidity”, “hard scale”, … </a:t>
              </a:r>
              <a:endParaRPr lang="en-US" dirty="0"/>
            </a:p>
          </p:txBody>
        </p:sp>
        <p:pic>
          <p:nvPicPr>
            <p:cNvPr id="43" name="Picture 4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2112" y="6480819"/>
              <a:ext cx="901700" cy="2667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921580" y="4599321"/>
            <a:ext cx="8201710" cy="369332"/>
            <a:chOff x="942290" y="4697834"/>
            <a:chExt cx="8201710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942290" y="4697834"/>
              <a:ext cx="6250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KEY:  all order factorization into the Normal PDFs with 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7502" y="4779550"/>
              <a:ext cx="2046498" cy="28761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942290" y="3313920"/>
            <a:ext cx="8006837" cy="858245"/>
            <a:chOff x="942290" y="3483192"/>
            <a:chExt cx="8006837" cy="858245"/>
          </a:xfrm>
        </p:grpSpPr>
        <p:sp>
          <p:nvSpPr>
            <p:cNvPr id="21" name="TextBox 20"/>
            <p:cNvSpPr txBox="1"/>
            <p:nvPr/>
          </p:nvSpPr>
          <p:spPr>
            <a:xfrm>
              <a:off x="942290" y="3483192"/>
              <a:ext cx="590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e.g. 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48547" y="3537421"/>
              <a:ext cx="19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6500"/>
                  </a:solidFill>
                </a:rPr>
                <a:t>Ji’s</a:t>
              </a:r>
              <a:r>
                <a:rPr lang="en-US" dirty="0" smtClean="0">
                  <a:solidFill>
                    <a:srgbClr val="006500"/>
                  </a:solidFill>
                </a:rPr>
                <a:t> quasi-PDFs  </a:t>
              </a:r>
              <a:endParaRPr lang="en-US" dirty="0">
                <a:solidFill>
                  <a:srgbClr val="006500"/>
                </a:solidFill>
              </a:endParaRPr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5112" y="3529382"/>
              <a:ext cx="4319121" cy="330425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5113" y="4050439"/>
              <a:ext cx="3643298" cy="29099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532604" y="4225552"/>
            <a:ext cx="7311355" cy="3693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dirty="0" smtClean="0">
                <a:solidFill>
                  <a:srgbClr val="006500"/>
                </a:solidFill>
              </a:rPr>
              <a:t>Need a large scale if                   is made of conserved currents </a:t>
            </a:r>
            <a:endParaRPr lang="en-US" dirty="0">
              <a:solidFill>
                <a:srgbClr val="006500"/>
              </a:solidFill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74" y="4325931"/>
            <a:ext cx="796160" cy="24745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43693" y="861209"/>
            <a:ext cx="8647326" cy="876499"/>
            <a:chOff x="243693" y="861209"/>
            <a:chExt cx="8647326" cy="876498"/>
          </a:xfrm>
        </p:grpSpPr>
        <p:sp>
          <p:nvSpPr>
            <p:cNvPr id="5" name="TextBox 4"/>
            <p:cNvSpPr txBox="1"/>
            <p:nvPr/>
          </p:nvSpPr>
          <p:spPr>
            <a:xfrm>
              <a:off x="243693" y="861209"/>
              <a:ext cx="8647326" cy="876498"/>
            </a:xfrm>
            <a:prstGeom prst="rect">
              <a:avLst/>
            </a:prstGeom>
            <a:noFill/>
          </p:spPr>
          <p:txBody>
            <a:bodyPr wrap="none" lIns="82058" tIns="41029" rIns="82058" bIns="41029" rtlCol="0">
              <a:spAutoFit/>
            </a:bodyPr>
            <a:lstStyle/>
            <a:p>
              <a:pPr marL="342820" indent="-342820">
                <a:lnSpc>
                  <a:spcPct val="120000"/>
                </a:lnSpc>
                <a:buFont typeface="Wingdings" charset="2"/>
                <a:buChar char="q"/>
              </a:pPr>
              <a:r>
                <a:rPr lang="en-US" sz="2200" dirty="0">
                  <a:solidFill>
                    <a:srgbClr val="006500"/>
                  </a:solidFill>
                  <a:latin typeface="+mj-lt"/>
                </a:rPr>
                <a:t>Not try to go </a:t>
              </a:r>
              <a:r>
                <a:rPr lang="en-US" sz="2200" dirty="0" smtClean="0">
                  <a:solidFill>
                    <a:srgbClr val="006500"/>
                  </a:solidFill>
                  <a:latin typeface="+mj-lt"/>
                </a:rPr>
                <a:t>to the </a:t>
              </a:r>
              <a:r>
                <a:rPr lang="en-US" sz="2200" dirty="0">
                  <a:solidFill>
                    <a:srgbClr val="006500"/>
                  </a:solidFill>
                  <a:latin typeface="+mj-lt"/>
                </a:rPr>
                <a:t>light-cone – </a:t>
              </a:r>
              <a:r>
                <a:rPr lang="en-US" sz="2200" dirty="0">
                  <a:solidFill>
                    <a:srgbClr val="006500"/>
                  </a:solidFill>
                </a:rPr>
                <a:t>Less ambiguous</a:t>
              </a:r>
              <a:r>
                <a:rPr lang="en-US" sz="2200" dirty="0">
                  <a:solidFill>
                    <a:srgbClr val="006500"/>
                  </a:solidFill>
                  <a:latin typeface="+mj-lt"/>
                </a:rPr>
                <a:t>: </a:t>
              </a:r>
            </a:p>
            <a:p>
              <a:pPr>
                <a:lnSpc>
                  <a:spcPct val="120000"/>
                </a:lnSpc>
              </a:pPr>
              <a:r>
                <a:rPr lang="en-US" sz="2200" dirty="0">
                  <a:solidFill>
                    <a:srgbClr val="006500"/>
                  </a:solidFill>
                  <a:latin typeface="+mj-lt"/>
                </a:rPr>
                <a:t>      </a:t>
              </a:r>
              <a:r>
                <a:rPr lang="en-US" sz="2200" dirty="0">
                  <a:solidFill>
                    <a:srgbClr val="E810FF"/>
                  </a:solidFill>
                  <a:latin typeface="+mj-lt"/>
                </a:rPr>
                <a:t>– </a:t>
              </a:r>
              <a:r>
                <a:rPr lang="en-US" sz="2200" i="1" dirty="0">
                  <a:solidFill>
                    <a:srgbClr val="E810FF"/>
                  </a:solidFill>
                  <a:latin typeface="+mj-lt"/>
                </a:rPr>
                <a:t>Lattice “cross sections” @ Finite      </a:t>
              </a:r>
              <a:r>
                <a:rPr lang="en-US" sz="2200" i="1" dirty="0">
                  <a:solidFill>
                    <a:srgbClr val="E810FF"/>
                  </a:solidFill>
                </a:rPr>
                <a:t>+ QCD factorization </a:t>
              </a:r>
              <a:r>
                <a:rPr lang="en-US" sz="2200" i="1" dirty="0">
                  <a:solidFill>
                    <a:srgbClr val="E810FF"/>
                  </a:solidFill>
                  <a:latin typeface="+mj-lt"/>
                </a:rPr>
                <a:t> </a:t>
              </a:r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8486" y="1397652"/>
              <a:ext cx="279400" cy="2540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057856" y="2651929"/>
            <a:ext cx="7618850" cy="622300"/>
            <a:chOff x="1057856" y="2651929"/>
            <a:chExt cx="7618850" cy="622300"/>
          </a:xfrm>
        </p:grpSpPr>
        <p:sp>
          <p:nvSpPr>
            <p:cNvPr id="24" name="TextBox 23"/>
            <p:cNvSpPr txBox="1"/>
            <p:nvPr/>
          </p:nvSpPr>
          <p:spPr>
            <a:xfrm>
              <a:off x="8191439" y="2714655"/>
              <a:ext cx="48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(1)</a:t>
              </a:r>
              <a:endParaRPr lang="en-US" dirty="0"/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856" y="2651929"/>
              <a:ext cx="6667500" cy="622300"/>
            </a:xfrm>
            <a:prstGeom prst="rect">
              <a:avLst/>
            </a:prstGeom>
          </p:spPr>
        </p:pic>
      </p:grpSp>
      <p:sp>
        <p:nvSpPr>
          <p:cNvPr id="26" name="Donut 25"/>
          <p:cNvSpPr/>
          <p:nvPr/>
        </p:nvSpPr>
        <p:spPr>
          <a:xfrm>
            <a:off x="7081769" y="2692639"/>
            <a:ext cx="668860" cy="733323"/>
          </a:xfrm>
          <a:prstGeom prst="donut">
            <a:avLst>
              <a:gd name="adj" fmla="val 4531"/>
            </a:avLst>
          </a:prstGeom>
          <a:solidFill>
            <a:srgbClr val="17AD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1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Lattice “cross section”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091" y="960907"/>
            <a:ext cx="1939905" cy="420921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Definition: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7617" y="1504878"/>
            <a:ext cx="6946164" cy="369332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marL="285684" indent="-285684">
              <a:buFont typeface="Wingdings" charset="2"/>
              <a:buChar char="²"/>
            </a:pPr>
            <a:r>
              <a:rPr lang="en-US" dirty="0" smtClean="0">
                <a:solidFill>
                  <a:srgbClr val="0000FF"/>
                </a:solidFill>
              </a:rPr>
              <a:t>Calculable </a:t>
            </a:r>
            <a:r>
              <a:rPr lang="en-US" dirty="0">
                <a:solidFill>
                  <a:srgbClr val="0000FF"/>
                </a:solidFill>
              </a:rPr>
              <a:t>in </a:t>
            </a:r>
            <a:r>
              <a:rPr lang="en-US" dirty="0" smtClean="0">
                <a:solidFill>
                  <a:srgbClr val="0000FF"/>
                </a:solidFill>
              </a:rPr>
              <a:t>lattice QCD </a:t>
            </a:r>
            <a:r>
              <a:rPr lang="en-US" dirty="0">
                <a:solidFill>
                  <a:srgbClr val="0000FF"/>
                </a:solidFill>
              </a:rPr>
              <a:t>with an Euclidean time</a:t>
            </a:r>
            <a:r>
              <a:rPr lang="en-US" dirty="0" smtClean="0">
                <a:solidFill>
                  <a:srgbClr val="0000FF"/>
                </a:solidFill>
              </a:rPr>
              <a:t>, “E”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27619" y="1910139"/>
            <a:ext cx="7447301" cy="369332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marL="285684" indent="-285684">
              <a:buFont typeface="Wingdings" charset="2"/>
              <a:buChar char="²"/>
            </a:pPr>
            <a:r>
              <a:rPr lang="en-US" dirty="0" smtClean="0">
                <a:solidFill>
                  <a:srgbClr val="0000FF"/>
                </a:solidFill>
              </a:rPr>
              <a:t>It is infrared (IR) safe, calculated in lattice perturbation theory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107080" y="3441077"/>
            <a:ext cx="6181939" cy="691747"/>
            <a:chOff x="887547" y="4572684"/>
            <a:chExt cx="6181939" cy="691747"/>
          </a:xfrm>
        </p:grpSpPr>
        <p:grpSp>
          <p:nvGrpSpPr>
            <p:cNvPr id="27" name="Group 26"/>
            <p:cNvGrpSpPr/>
            <p:nvPr/>
          </p:nvGrpSpPr>
          <p:grpSpPr>
            <a:xfrm>
              <a:off x="887547" y="4572684"/>
              <a:ext cx="6181939" cy="369332"/>
              <a:chOff x="887547" y="4625400"/>
              <a:chExt cx="6181939" cy="36933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887547" y="4625400"/>
                <a:ext cx="5229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“Collision energy”                                 “rapidity”</a:t>
                </a:r>
                <a:endParaRPr lang="en-US" i="1" dirty="0"/>
              </a:p>
            </p:txBody>
          </p:sp>
          <p:pic>
            <p:nvPicPr>
              <p:cNvPr id="13" name="Picture 12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5086" y="4681115"/>
                <a:ext cx="914400" cy="266700"/>
              </a:xfrm>
              <a:prstGeom prst="rect">
                <a:avLst/>
              </a:prstGeom>
            </p:spPr>
          </p:pic>
          <p:pic>
            <p:nvPicPr>
              <p:cNvPr id="14" name="Picture 13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0545" y="4681557"/>
                <a:ext cx="1282700" cy="29210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887547" y="4895099"/>
              <a:ext cx="5209950" cy="369332"/>
              <a:chOff x="887547" y="5120005"/>
              <a:chExt cx="5209950" cy="36933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887547" y="5120005"/>
                <a:ext cx="327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“Hard momentum transfer”</a:t>
                </a:r>
                <a:endParaRPr lang="en-US" i="1" dirty="0"/>
              </a:p>
            </p:txBody>
          </p:sp>
          <p:pic>
            <p:nvPicPr>
              <p:cNvPr id="20" name="Picture 19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9497" y="5166752"/>
                <a:ext cx="1778000" cy="292100"/>
              </a:xfrm>
              <a:prstGeom prst="rect">
                <a:avLst/>
              </a:prstGeom>
            </p:spPr>
          </p:pic>
        </p:grpSp>
      </p:grpSp>
      <p:grpSp>
        <p:nvGrpSpPr>
          <p:cNvPr id="31" name="Group 30"/>
          <p:cNvGrpSpPr/>
          <p:nvPr/>
        </p:nvGrpSpPr>
        <p:grpSpPr>
          <a:xfrm>
            <a:off x="277091" y="5605360"/>
            <a:ext cx="7011928" cy="1252640"/>
            <a:chOff x="277091" y="5512153"/>
            <a:chExt cx="7011928" cy="1252640"/>
          </a:xfrm>
        </p:grpSpPr>
        <p:sp>
          <p:nvSpPr>
            <p:cNvPr id="22" name="TextBox 21"/>
            <p:cNvSpPr txBox="1"/>
            <p:nvPr/>
          </p:nvSpPr>
          <p:spPr>
            <a:xfrm>
              <a:off x="277091" y="5512153"/>
              <a:ext cx="6552082" cy="421414"/>
            </a:xfrm>
            <a:prstGeom prst="rect">
              <a:avLst/>
            </a:prstGeom>
            <a:noFill/>
          </p:spPr>
          <p:txBody>
            <a:bodyPr wrap="none" lIns="82058" tIns="41029" rIns="82058" bIns="41029" rtlCol="0">
              <a:spAutoFit/>
            </a:bodyPr>
            <a:lstStyle/>
            <a:p>
              <a:pPr marL="342820" indent="-342820">
                <a:buFont typeface="Wingdings" charset="2"/>
                <a:buChar char="q"/>
              </a:pPr>
              <a:r>
                <a:rPr lang="en-US" sz="2200" dirty="0" smtClean="0">
                  <a:solidFill>
                    <a:srgbClr val="006600"/>
                  </a:solidFill>
                  <a:latin typeface="+mj-lt"/>
                </a:rPr>
                <a:t>Factorization – separate UV renormalization:</a:t>
              </a:r>
              <a:endParaRPr lang="en-US" sz="2200" dirty="0">
                <a:solidFill>
                  <a:srgbClr val="006600"/>
                </a:solidFill>
                <a:latin typeface="+mj-lt"/>
              </a:endParaRPr>
            </a:p>
          </p:txBody>
        </p:sp>
        <p:pic>
          <p:nvPicPr>
            <p:cNvPr id="29" name="Picture 28" descr="Screen shot 2014-05-15 at 7.01.58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575" y="5933567"/>
              <a:ext cx="5782444" cy="83122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27617" y="2388051"/>
            <a:ext cx="8062196" cy="646309"/>
            <a:chOff x="627617" y="2446691"/>
            <a:chExt cx="8062196" cy="646309"/>
          </a:xfrm>
        </p:grpSpPr>
        <p:sp>
          <p:nvSpPr>
            <p:cNvPr id="7" name="Rectangle 6"/>
            <p:cNvSpPr/>
            <p:nvPr/>
          </p:nvSpPr>
          <p:spPr>
            <a:xfrm>
              <a:off x="627617" y="2446691"/>
              <a:ext cx="8062196" cy="646309"/>
            </a:xfrm>
            <a:prstGeom prst="rect">
              <a:avLst/>
            </a:prstGeom>
          </p:spPr>
          <p:txBody>
            <a:bodyPr wrap="square" lIns="91418" tIns="45709" rIns="91418" bIns="45709">
              <a:spAutoFit/>
            </a:bodyPr>
            <a:lstStyle/>
            <a:p>
              <a:pPr marL="285684" indent="-285684">
                <a:buFont typeface="Wingdings" charset="2"/>
                <a:buChar char="²"/>
              </a:pPr>
              <a:r>
                <a:rPr lang="en-US" dirty="0" smtClean="0">
                  <a:solidFill>
                    <a:srgbClr val="0000FF"/>
                  </a:solidFill>
                </a:rPr>
                <a:t>All </a:t>
              </a:r>
              <a:r>
                <a:rPr lang="en-US" dirty="0">
                  <a:solidFill>
                    <a:srgbClr val="0000FF"/>
                  </a:solidFill>
                </a:rPr>
                <a:t>CO divergences </a:t>
              </a:r>
              <a:r>
                <a:rPr lang="en-US" dirty="0" smtClean="0">
                  <a:solidFill>
                    <a:srgbClr val="0000FF"/>
                  </a:solidFill>
                </a:rPr>
                <a:t>of its continuum limit (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</a:rPr>
                <a:t>           ) can be factorized </a:t>
              </a:r>
              <a:r>
                <a:rPr lang="en-US" dirty="0">
                  <a:solidFill>
                    <a:srgbClr val="0000FF"/>
                  </a:solidFill>
                </a:rPr>
                <a:t>into the normal PDFs with </a:t>
              </a:r>
              <a:r>
                <a:rPr lang="en-US" dirty="0" err="1" smtClean="0">
                  <a:solidFill>
                    <a:srgbClr val="0000FF"/>
                  </a:solidFill>
                </a:rPr>
                <a:t>perturbatively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</a:rPr>
                <a:t>calculable </a:t>
              </a:r>
              <a:r>
                <a:rPr lang="en-US" dirty="0">
                  <a:solidFill>
                    <a:srgbClr val="0000FF"/>
                  </a:solidFill>
                </a:rPr>
                <a:t>hard </a:t>
              </a:r>
              <a:r>
                <a:rPr lang="en-US" dirty="0" smtClean="0">
                  <a:solidFill>
                    <a:srgbClr val="0000FF"/>
                  </a:solidFill>
                </a:rPr>
                <a:t>coefficients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179" y="2556707"/>
              <a:ext cx="647700" cy="177800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627617" y="3071745"/>
            <a:ext cx="7447301" cy="369332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marL="285684" indent="-285684">
              <a:buFont typeface="Wingdings" charset="2"/>
              <a:buChar char="²"/>
            </a:pPr>
            <a:r>
              <a:rPr lang="en-US" dirty="0" smtClean="0">
                <a:solidFill>
                  <a:srgbClr val="0000FF"/>
                </a:solidFill>
              </a:rPr>
              <a:t>Its continuum limit is UV </a:t>
            </a:r>
            <a:r>
              <a:rPr lang="en-US" dirty="0" err="1" smtClean="0">
                <a:solidFill>
                  <a:srgbClr val="0000FF"/>
                </a:solidFill>
              </a:rPr>
              <a:t>renormalizable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50" y="1011667"/>
            <a:ext cx="5994400" cy="3048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77091" y="4253165"/>
            <a:ext cx="8433770" cy="1239367"/>
            <a:chOff x="277091" y="4253165"/>
            <a:chExt cx="8433770" cy="1239367"/>
          </a:xfrm>
        </p:grpSpPr>
        <p:grpSp>
          <p:nvGrpSpPr>
            <p:cNvPr id="33" name="Group 32"/>
            <p:cNvGrpSpPr/>
            <p:nvPr/>
          </p:nvGrpSpPr>
          <p:grpSpPr>
            <a:xfrm>
              <a:off x="277091" y="4253165"/>
              <a:ext cx="7664329" cy="845845"/>
              <a:chOff x="277091" y="3711880"/>
              <a:chExt cx="7664329" cy="84584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77091" y="3711880"/>
                <a:ext cx="3192150" cy="421395"/>
              </a:xfrm>
              <a:prstGeom prst="rect">
                <a:avLst/>
              </a:prstGeom>
              <a:noFill/>
            </p:spPr>
            <p:txBody>
              <a:bodyPr wrap="none" lIns="82039" tIns="41020" rIns="82039" bIns="41020" rtlCol="0">
                <a:spAutoFit/>
              </a:bodyPr>
              <a:lstStyle/>
              <a:p>
                <a:pPr marL="342820" indent="-342820">
                  <a:buFont typeface="Wingdings" charset="2"/>
                  <a:buChar char="q"/>
                </a:pPr>
                <a:r>
                  <a:rPr lang="en-US" sz="2200" dirty="0" smtClean="0">
                    <a:solidFill>
                      <a:srgbClr val="006600"/>
                    </a:solidFill>
                    <a:latin typeface="+mj-lt"/>
                  </a:rPr>
                  <a:t>UV renormalization:</a:t>
                </a:r>
                <a:endParaRPr lang="en-US" sz="2200" dirty="0">
                  <a:solidFill>
                    <a:srgbClr val="006600"/>
                  </a:solidFill>
                  <a:latin typeface="+mj-lt"/>
                </a:endParaRP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652245" y="4188393"/>
                <a:ext cx="7289175" cy="369332"/>
                <a:chOff x="652245" y="4188393"/>
                <a:chExt cx="7289175" cy="369332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652245" y="4188393"/>
                  <a:ext cx="72891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Wingdings" charset="2"/>
                    <a:buChar char="²"/>
                  </a:pPr>
                  <a:r>
                    <a:rPr lang="en-US" dirty="0" smtClean="0">
                      <a:solidFill>
                        <a:srgbClr val="0000FF"/>
                      </a:solidFill>
                    </a:rPr>
                    <a:t>No UVCT needed if                       is made of conserved currents</a:t>
                  </a:r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  <p:pic>
              <p:nvPicPr>
                <p:cNvPr id="25" name="Picture 24" descr="latex-image-1.pdf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8500" y="4232426"/>
                  <a:ext cx="1143000" cy="292100"/>
                </a:xfrm>
                <a:prstGeom prst="rect">
                  <a:avLst/>
                </a:prstGeom>
              </p:spPr>
            </p:pic>
          </p:grpSp>
        </p:grpSp>
        <p:sp>
          <p:nvSpPr>
            <p:cNvPr id="35" name="TextBox 34"/>
            <p:cNvSpPr txBox="1"/>
            <p:nvPr/>
          </p:nvSpPr>
          <p:spPr>
            <a:xfrm>
              <a:off x="652245" y="5123200"/>
              <a:ext cx="805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charset="2"/>
                <a:buChar char="²"/>
              </a:pPr>
              <a:r>
                <a:rPr lang="en-US" dirty="0" smtClean="0">
                  <a:solidFill>
                    <a:srgbClr val="0000FF"/>
                  </a:solidFill>
                </a:rPr>
                <a:t>The quasi-PDFs are not made of conserved currents – UVCT needed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24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Case study – factorization of quasi-PDFs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556" y="884120"/>
            <a:ext cx="7046198" cy="420921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The “Quasi-quark” distribution, as an example: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9526" y="2120924"/>
            <a:ext cx="4211365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marL="285684" indent="-285684">
              <a:buFont typeface="Wingdings" charset="2"/>
              <a:buChar char="²"/>
            </a:pPr>
            <a:r>
              <a:rPr lang="en-US" dirty="0" smtClean="0">
                <a:solidFill>
                  <a:srgbClr val="0000FF"/>
                </a:solidFill>
              </a:rPr>
              <a:t>Feynman diagram representation: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5" y="1417066"/>
            <a:ext cx="8064500" cy="622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9527" y="4679996"/>
            <a:ext cx="3005907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marL="285684" indent="-285684">
              <a:buFont typeface="Wingdings" charset="2"/>
              <a:buChar char="²"/>
            </a:pPr>
            <a:r>
              <a:rPr lang="en-US" dirty="0" smtClean="0">
                <a:solidFill>
                  <a:srgbClr val="0000FF"/>
                </a:solidFill>
              </a:rPr>
              <a:t>Like PDFs, it is IR finite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75204" y="2589953"/>
            <a:ext cx="4804909" cy="2086385"/>
            <a:chOff x="2230193" y="2534557"/>
            <a:chExt cx="4804909" cy="2086385"/>
          </a:xfrm>
        </p:grpSpPr>
        <p:grpSp>
          <p:nvGrpSpPr>
            <p:cNvPr id="19" name="Group 18"/>
            <p:cNvGrpSpPr/>
            <p:nvPr/>
          </p:nvGrpSpPr>
          <p:grpSpPr>
            <a:xfrm>
              <a:off x="2786609" y="2704449"/>
              <a:ext cx="1491048" cy="1916493"/>
              <a:chOff x="2245736" y="2704449"/>
              <a:chExt cx="1491048" cy="1916493"/>
            </a:xfrm>
          </p:grpSpPr>
          <p:pic>
            <p:nvPicPr>
              <p:cNvPr id="12" name="Picture 11" descr="Screen shot 2014-03-31 at 12.10.45 A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8131" y="2704449"/>
                <a:ext cx="1381002" cy="1916493"/>
              </a:xfrm>
              <a:prstGeom prst="rect">
                <a:avLst/>
              </a:prstGeom>
            </p:spPr>
          </p:pic>
          <p:pic>
            <p:nvPicPr>
              <p:cNvPr id="13" name="Picture 12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7486" y="2735157"/>
                <a:ext cx="127000" cy="190500"/>
              </a:xfrm>
              <a:prstGeom prst="rect">
                <a:avLst/>
              </a:prstGeom>
            </p:spPr>
          </p:pic>
          <p:pic>
            <p:nvPicPr>
              <p:cNvPr id="14" name="Picture 13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2133" y="2735157"/>
                <a:ext cx="127000" cy="190500"/>
              </a:xfrm>
              <a:prstGeom prst="rect">
                <a:avLst/>
              </a:prstGeom>
            </p:spPr>
          </p:pic>
          <p:pic>
            <p:nvPicPr>
              <p:cNvPr id="15" name="Picture 14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5736" y="4280406"/>
                <a:ext cx="190500" cy="190500"/>
              </a:xfrm>
              <a:prstGeom prst="rect">
                <a:avLst/>
              </a:prstGeom>
            </p:spPr>
          </p:pic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6284" y="4295706"/>
                <a:ext cx="190500" cy="190500"/>
              </a:xfrm>
              <a:prstGeom prst="rect">
                <a:avLst/>
              </a:prstGeom>
            </p:spPr>
          </p:pic>
        </p:grp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656" y="2534557"/>
              <a:ext cx="2349500" cy="622300"/>
            </a:xfrm>
            <a:prstGeom prst="rect">
              <a:avLst/>
            </a:prstGeom>
          </p:spPr>
        </p:pic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193" y="2925657"/>
              <a:ext cx="556416" cy="286157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202" y="4229606"/>
              <a:ext cx="762000" cy="241300"/>
            </a:xfrm>
            <a:prstGeom prst="rect">
              <a:avLst/>
            </a:prstGeom>
          </p:spPr>
        </p:pic>
        <p:pic>
          <p:nvPicPr>
            <p:cNvPr id="31" name="Picture 30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202" y="3501581"/>
              <a:ext cx="1993900" cy="279400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7725356" y="836210"/>
            <a:ext cx="1418644" cy="64630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en-US" altLang="zh-CN" sz="1200" dirty="0">
                <a:solidFill>
                  <a:srgbClr val="17AD32"/>
                </a:solidFill>
              </a:rPr>
              <a:t>Ma and Qiu, </a:t>
            </a:r>
          </a:p>
          <a:p>
            <a:r>
              <a:rPr lang="en-US" altLang="zh-CN" sz="1200" dirty="0">
                <a:solidFill>
                  <a:srgbClr val="17AD32"/>
                </a:solidFill>
              </a:rPr>
              <a:t>arXiv:</a:t>
            </a:r>
            <a:r>
              <a:rPr lang="en-US" altLang="zh-CN" sz="1200" dirty="0" smtClean="0">
                <a:solidFill>
                  <a:srgbClr val="17AD32"/>
                </a:solidFill>
              </a:rPr>
              <a:t>1404.6860</a:t>
            </a:r>
          </a:p>
          <a:p>
            <a:r>
              <a:rPr lang="en-US" altLang="zh-CN" sz="1200" dirty="0">
                <a:solidFill>
                  <a:srgbClr val="17AD32"/>
                </a:solidFill>
              </a:rPr>
              <a:t> </a:t>
            </a:r>
            <a:r>
              <a:rPr lang="en-US" altLang="zh-CN" sz="1200" dirty="0" smtClean="0">
                <a:solidFill>
                  <a:srgbClr val="17AD32"/>
                </a:solidFill>
              </a:rPr>
              <a:t>          1412.2688</a:t>
            </a:r>
            <a:endParaRPr lang="zh-CN" altLang="en-US" sz="1200" dirty="0">
              <a:solidFill>
                <a:srgbClr val="17AD3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527" y="5185419"/>
            <a:ext cx="5442471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marL="285684" indent="-285684">
              <a:buFont typeface="Wingdings" charset="2"/>
              <a:buChar char="²"/>
            </a:pPr>
            <a:r>
              <a:rPr lang="en-US" dirty="0" smtClean="0">
                <a:solidFill>
                  <a:srgbClr val="0000FF"/>
                </a:solidFill>
              </a:rPr>
              <a:t>Unlike PDFs</a:t>
            </a:r>
            <a:r>
              <a:rPr lang="en-US" dirty="0">
                <a:solidFill>
                  <a:srgbClr val="0000FF"/>
                </a:solidFill>
              </a:rPr>
              <a:t>, it </a:t>
            </a:r>
            <a:r>
              <a:rPr lang="en-US" dirty="0" smtClean="0">
                <a:solidFill>
                  <a:srgbClr val="0000FF"/>
                </a:solidFill>
              </a:rPr>
              <a:t>is power UV </a:t>
            </a:r>
            <a:r>
              <a:rPr lang="en-US" dirty="0">
                <a:solidFill>
                  <a:srgbClr val="0000FF"/>
                </a:solidFill>
              </a:rPr>
              <a:t>divergent </a:t>
            </a:r>
            <a:r>
              <a:rPr lang="en-US" dirty="0" smtClean="0">
                <a:solidFill>
                  <a:srgbClr val="0000FF"/>
                </a:solidFill>
              </a:rPr>
              <a:t>(linear)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0258" y="5571835"/>
            <a:ext cx="6047554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Potential trouble!  - mixing with the Log UV of PDFs?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9526" y="6060173"/>
            <a:ext cx="6199133" cy="369332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marL="285684" indent="-285684">
              <a:buFont typeface="Wingdings" charset="2"/>
              <a:buChar char="²"/>
            </a:pPr>
            <a:r>
              <a:rPr lang="en-US" dirty="0" smtClean="0">
                <a:solidFill>
                  <a:srgbClr val="0000FF"/>
                </a:solidFill>
              </a:rPr>
              <a:t>CO divergence is the same as that of normal PDFs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30257" y="6429505"/>
            <a:ext cx="4770875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i="1" dirty="0" smtClean="0">
                <a:solidFill>
                  <a:srgbClr val="FF0000"/>
                </a:solidFill>
              </a:rPr>
              <a:t>how to all orders in perturbation theory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shot 2014-05-15 at 7.24.51 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82" y="2120923"/>
            <a:ext cx="4255818" cy="3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15 at 7.31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65" y="1471317"/>
            <a:ext cx="6786280" cy="290237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All order QCD factorization of CO divergence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463" y="4954141"/>
            <a:ext cx="3441923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marL="285684" indent="-285684">
              <a:buFont typeface="Wingdings" charset="2"/>
              <a:buChar char="²"/>
            </a:pPr>
            <a:r>
              <a:rPr lang="en-US" dirty="0" smtClean="0">
                <a:solidFill>
                  <a:srgbClr val="0000FF"/>
                </a:solidFill>
              </a:rPr>
              <a:t>Only process dependence: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12648" y="1631125"/>
            <a:ext cx="1631354" cy="27699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en-US" altLang="zh-CN" sz="1200" dirty="0">
                <a:solidFill>
                  <a:srgbClr val="17AD32"/>
                </a:solidFill>
              </a:rPr>
              <a:t>Mueller, PRD 1974</a:t>
            </a:r>
            <a:endParaRPr lang="zh-CN" altLang="en-US" sz="1200" dirty="0">
              <a:solidFill>
                <a:srgbClr val="17AD32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21552" y="4373684"/>
            <a:ext cx="3390672" cy="430887"/>
            <a:chOff x="534979" y="5669852"/>
            <a:chExt cx="3390672" cy="430887"/>
          </a:xfrm>
        </p:grpSpPr>
        <p:sp>
          <p:nvSpPr>
            <p:cNvPr id="32" name="TextBox 31"/>
            <p:cNvSpPr txBox="1"/>
            <p:nvPr/>
          </p:nvSpPr>
          <p:spPr>
            <a:xfrm>
              <a:off x="534979" y="5669852"/>
              <a:ext cx="33906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684" indent="-285684">
                <a:buFont typeface="Wingdings" charset="2"/>
                <a:buChar char="q"/>
              </a:pPr>
              <a:r>
                <a:rPr lang="en-US" sz="2200" dirty="0">
                  <a:solidFill>
                    <a:srgbClr val="006500"/>
                  </a:solidFill>
                </a:rPr>
                <a:t>                    2PI kernels</a:t>
              </a:r>
            </a:p>
          </p:txBody>
        </p:sp>
        <p:pic>
          <p:nvPicPr>
            <p:cNvPr id="33" name="Picture 3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935" y="5741768"/>
              <a:ext cx="1288114" cy="330732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21552" y="1072077"/>
            <a:ext cx="8161260" cy="43023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500"/>
                </a:solidFill>
              </a:rPr>
              <a:t>Generalized ladder decomposition in a physical gauge </a:t>
            </a:r>
          </a:p>
        </p:txBody>
      </p:sp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487" y="1631123"/>
            <a:ext cx="1533387" cy="291272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559465" y="5918594"/>
            <a:ext cx="5968256" cy="369310"/>
          </a:xfrm>
          <a:prstGeom prst="rect">
            <a:avLst/>
          </a:prstGeom>
        </p:spPr>
        <p:txBody>
          <a:bodyPr wrap="none" lIns="91418" tIns="45709" rIns="91418" bIns="45709">
            <a:spAutoFit/>
          </a:bodyPr>
          <a:lstStyle/>
          <a:p>
            <a:pPr marL="285684" indent="-285684">
              <a:buFont typeface="Wingdings" charset="2"/>
              <a:buChar char="²"/>
            </a:pPr>
            <a:r>
              <a:rPr lang="en-US" dirty="0">
                <a:solidFill>
                  <a:srgbClr val="0000FF"/>
                </a:solidFill>
              </a:rPr>
              <a:t>2PI are finite in a physical </a:t>
            </a:r>
            <a:r>
              <a:rPr lang="en-US" dirty="0" smtClean="0">
                <a:solidFill>
                  <a:srgbClr val="0000FF"/>
                </a:solidFill>
              </a:rPr>
              <a:t>gauge for fixed </a:t>
            </a:r>
            <a:r>
              <a:rPr lang="en-US" i="1" dirty="0" smtClean="0">
                <a:solidFill>
                  <a:srgbClr val="0000FF"/>
                </a:solidFill>
              </a:rPr>
              <a:t>k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i="1" dirty="0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8" name="Picture 17" descr="Screen shot 2014-05-15 at 7.34.0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70" y="4445609"/>
            <a:ext cx="3158633" cy="160639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336567" y="6416552"/>
            <a:ext cx="4592887" cy="307754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en-US" altLang="zh-CN" sz="1400" dirty="0">
                <a:solidFill>
                  <a:srgbClr val="17AD32"/>
                </a:solidFill>
              </a:rPr>
              <a:t>Ellis, </a:t>
            </a:r>
            <a:r>
              <a:rPr lang="en-US" altLang="zh-CN" sz="1400" dirty="0" err="1">
                <a:solidFill>
                  <a:srgbClr val="17AD32"/>
                </a:solidFill>
              </a:rPr>
              <a:t>Georgi</a:t>
            </a:r>
            <a:r>
              <a:rPr lang="en-US" altLang="zh-CN" sz="1400" dirty="0">
                <a:solidFill>
                  <a:srgbClr val="17AD32"/>
                </a:solidFill>
              </a:rPr>
              <a:t>, </a:t>
            </a:r>
            <a:r>
              <a:rPr lang="en-US" altLang="zh-CN" sz="1400" dirty="0" err="1">
                <a:solidFill>
                  <a:srgbClr val="17AD32"/>
                </a:solidFill>
              </a:rPr>
              <a:t>Machacek</a:t>
            </a:r>
            <a:r>
              <a:rPr lang="en-US" altLang="zh-CN" sz="1400" dirty="0">
                <a:solidFill>
                  <a:srgbClr val="17AD32"/>
                </a:solidFill>
              </a:rPr>
              <a:t>, </a:t>
            </a:r>
            <a:r>
              <a:rPr lang="en-US" altLang="zh-CN" sz="1400" dirty="0" err="1">
                <a:solidFill>
                  <a:srgbClr val="17AD32"/>
                </a:solidFill>
              </a:rPr>
              <a:t>Politzer</a:t>
            </a:r>
            <a:r>
              <a:rPr lang="en-US" altLang="zh-CN" sz="1400" dirty="0">
                <a:solidFill>
                  <a:srgbClr val="17AD32"/>
                </a:solidFill>
              </a:rPr>
              <a:t>, Ross, 1978, 1979</a:t>
            </a:r>
            <a:endParaRPr lang="zh-CN" altLang="en-US" sz="1400" dirty="0">
              <a:solidFill>
                <a:srgbClr val="17AD32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93186" y="836209"/>
            <a:ext cx="2350815" cy="27699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en-US" altLang="zh-CN" sz="1200" dirty="0">
                <a:solidFill>
                  <a:srgbClr val="17AD32"/>
                </a:solidFill>
              </a:rPr>
              <a:t>Ma and Qiu, arXiv:1404.6860</a:t>
            </a:r>
            <a:endParaRPr lang="zh-CN" altLang="en-US" sz="1200" dirty="0">
              <a:solidFill>
                <a:srgbClr val="17A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4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All order QCD factorization of CO divergence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092" y="986335"/>
            <a:ext cx="3793559" cy="420921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2PI kernels – Diagrams:</a:t>
            </a:r>
          </a:p>
        </p:txBody>
      </p:sp>
      <p:pic>
        <p:nvPicPr>
          <p:cNvPr id="17" name="Picture 2" descr="D:\flirly\work\Tools\jaxodraw-2\jaxodraw-2.1-0\Diagrams\Lattice PDF\2PI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45" y="1524284"/>
            <a:ext cx="5146131" cy="12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7093" y="2946684"/>
            <a:ext cx="3509637" cy="43023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500"/>
                </a:solidFill>
              </a:rPr>
              <a:t>Ordering in </a:t>
            </a:r>
            <a:r>
              <a:rPr lang="en-US" sz="2200" dirty="0" err="1">
                <a:solidFill>
                  <a:srgbClr val="006500"/>
                </a:solidFill>
              </a:rPr>
              <a:t>virtuality</a:t>
            </a:r>
            <a:r>
              <a:rPr lang="en-US" sz="2200" dirty="0">
                <a:solidFill>
                  <a:srgbClr val="006500"/>
                </a:solidFill>
              </a:rPr>
              <a:t>:</a:t>
            </a: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37" y="3063083"/>
            <a:ext cx="1536700" cy="292100"/>
          </a:xfrm>
          <a:prstGeom prst="rect">
            <a:avLst/>
          </a:prstGeom>
        </p:spPr>
      </p:pic>
      <p:pic>
        <p:nvPicPr>
          <p:cNvPr id="5" name="Picture 4" descr="Screen shot 2014-05-15 at 7.34.2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6" y="3355181"/>
            <a:ext cx="5390826" cy="22113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6115" y="4920229"/>
            <a:ext cx="4678790" cy="646309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Cut-vertex for normal quark distribution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Logarithmic UV and CO divergence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092" y="5617637"/>
            <a:ext cx="5339975" cy="43023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500"/>
                </a:solidFill>
              </a:rPr>
              <a:t>Renormalized kernel - </a:t>
            </a:r>
            <a:r>
              <a:rPr lang="en-US" sz="2200" dirty="0" err="1">
                <a:solidFill>
                  <a:srgbClr val="006500"/>
                </a:solidFill>
              </a:rPr>
              <a:t>parton</a:t>
            </a:r>
            <a:r>
              <a:rPr lang="en-US" sz="2200" dirty="0">
                <a:solidFill>
                  <a:srgbClr val="006500"/>
                </a:solidFill>
              </a:rPr>
              <a:t> PDF: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9294" y="4300923"/>
            <a:ext cx="2458456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/>
              <a:t>+ power suppressed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52796" y="6131057"/>
            <a:ext cx="7377142" cy="650302"/>
            <a:chOff x="1052796" y="6131057"/>
            <a:chExt cx="7377142" cy="650302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96" y="6131057"/>
              <a:ext cx="6310342" cy="650302"/>
            </a:xfrm>
            <a:prstGeom prst="rect">
              <a:avLst/>
            </a:prstGeom>
          </p:spPr>
        </p:pic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3138" y="6454624"/>
              <a:ext cx="1066800" cy="17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26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85297" y="2351668"/>
            <a:ext cx="5464129" cy="2967829"/>
            <a:chOff x="1510872" y="2366513"/>
            <a:chExt cx="5819604" cy="3779739"/>
          </a:xfrm>
        </p:grpSpPr>
        <p:sp>
          <p:nvSpPr>
            <p:cNvPr id="8" name="Rectangle 7"/>
            <p:cNvSpPr/>
            <p:nvPr/>
          </p:nvSpPr>
          <p:spPr>
            <a:xfrm>
              <a:off x="6416076" y="2366513"/>
              <a:ext cx="914400" cy="914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Screen shot 2014-05-15 at 8.16.31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872" y="5130252"/>
              <a:ext cx="4178301" cy="1016000"/>
            </a:xfrm>
            <a:prstGeom prst="rect">
              <a:avLst/>
            </a:prstGeom>
          </p:spPr>
        </p:pic>
      </p:grp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All order QCD factorization of CO divergence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552" y="914660"/>
            <a:ext cx="5981176" cy="43023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500"/>
                </a:solidFill>
              </a:rPr>
              <a:t>Projection operator for CO divergence: 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97" y="1467072"/>
            <a:ext cx="5080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0424" y="1444709"/>
            <a:ext cx="5103962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Pick up the logarithmic CO divergence of  </a:t>
            </a:r>
            <a:r>
              <a:rPr lang="en-US" i="1" dirty="0" smtClean="0">
                <a:solidFill>
                  <a:srgbClr val="0000FF"/>
                </a:solidFill>
              </a:rPr>
              <a:t>K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553" y="1920780"/>
            <a:ext cx="5001887" cy="43023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500"/>
                </a:solidFill>
              </a:rPr>
              <a:t>Factorization of CO divergence: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2535" y="5341567"/>
            <a:ext cx="2351155" cy="369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18" tIns="45709" rIns="91418" bIns="45709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CO divergence free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799301" y="4597168"/>
            <a:ext cx="2857385" cy="1374896"/>
            <a:chOff x="5799301" y="4407925"/>
            <a:chExt cx="2857385" cy="1374896"/>
          </a:xfrm>
        </p:grpSpPr>
        <p:sp>
          <p:nvSpPr>
            <p:cNvPr id="23" name="TextBox 22"/>
            <p:cNvSpPr txBox="1"/>
            <p:nvPr/>
          </p:nvSpPr>
          <p:spPr>
            <a:xfrm>
              <a:off x="5799301" y="5136490"/>
              <a:ext cx="2857385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All CO divergence of 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quasi-quark distribution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Bent-Up Arrow 13"/>
            <p:cNvSpPr/>
            <p:nvPr/>
          </p:nvSpPr>
          <p:spPr>
            <a:xfrm rot="16200000">
              <a:off x="5758569" y="4616194"/>
              <a:ext cx="554790" cy="473326"/>
            </a:xfrm>
            <a:prstGeom prst="bentUpArrow">
              <a:avLst>
                <a:gd name="adj1" fmla="val 25000"/>
                <a:gd name="adj2" fmla="val 28186"/>
                <a:gd name="adj3" fmla="val 42520"/>
              </a:avLst>
            </a:prstGeom>
            <a:solidFill>
              <a:srgbClr val="17AD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74290" y="4407925"/>
              <a:ext cx="17493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Normal Quark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distribution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38222" y="2298053"/>
            <a:ext cx="5811204" cy="2245502"/>
            <a:chOff x="1538222" y="2298053"/>
            <a:chExt cx="5811204" cy="2245502"/>
          </a:xfrm>
        </p:grpSpPr>
        <p:grpSp>
          <p:nvGrpSpPr>
            <p:cNvPr id="7" name="Group 6"/>
            <p:cNvGrpSpPr/>
            <p:nvPr/>
          </p:nvGrpSpPr>
          <p:grpSpPr>
            <a:xfrm>
              <a:off x="1538222" y="2298053"/>
              <a:ext cx="5243963" cy="2245502"/>
              <a:chOff x="1538222" y="2298053"/>
              <a:chExt cx="5243963" cy="2245502"/>
            </a:xfrm>
          </p:grpSpPr>
          <p:pic>
            <p:nvPicPr>
              <p:cNvPr id="19" name="Picture 18" descr="Screen shot 2014-05-15 at 8.26.19 A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8222" y="2298053"/>
                <a:ext cx="5243963" cy="2245502"/>
              </a:xfrm>
              <a:prstGeom prst="rect">
                <a:avLst/>
              </a:prstGeom>
            </p:spPr>
          </p:pic>
          <p:pic>
            <p:nvPicPr>
              <p:cNvPr id="3" name="Picture 2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6819" y="2633738"/>
                <a:ext cx="101600" cy="127000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5394475" y="2351668"/>
              <a:ext cx="1954951" cy="563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67" y="4696466"/>
            <a:ext cx="482600" cy="342900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515687" y="4770659"/>
            <a:ext cx="609029" cy="296819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982567" y="5895886"/>
            <a:ext cx="7141047" cy="962114"/>
            <a:chOff x="982567" y="5895886"/>
            <a:chExt cx="7141047" cy="962114"/>
          </a:xfrm>
        </p:grpSpPr>
        <p:pic>
          <p:nvPicPr>
            <p:cNvPr id="17" name="Picture 16" descr="Screen shot 2014-05-15 at 8.23.03 A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863" y="5895886"/>
              <a:ext cx="6059751" cy="880558"/>
            </a:xfrm>
            <a:prstGeom prst="rect">
              <a:avLst/>
            </a:prstGeom>
          </p:spPr>
        </p:pic>
        <p:sp>
          <p:nvSpPr>
            <p:cNvPr id="28" name="Right Arrow 27"/>
            <p:cNvSpPr/>
            <p:nvPr/>
          </p:nvSpPr>
          <p:spPr>
            <a:xfrm>
              <a:off x="982567" y="6234965"/>
              <a:ext cx="609029" cy="296819"/>
            </a:xfrm>
            <a:prstGeom prst="rightArrow">
              <a:avLst/>
            </a:prstGeom>
            <a:solidFill>
              <a:srgbClr val="33CC33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18" tIns="45709" rIns="91418" bIns="45709"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06934" y="6488668"/>
              <a:ext cx="1339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UV finite?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14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089" tIns="45547" rIns="91089" bIns="45547" anchor="ctr">
            <a:prstTxWarp prst="textNoShape">
              <a:avLst/>
            </a:prstTxWarp>
          </a:bodyPr>
          <a:lstStyle/>
          <a:p>
            <a:pPr algn="ctr" defTabSz="456188"/>
            <a:r>
              <a:rPr lang="en-US" sz="2800" b="1" dirty="0">
                <a:solidFill>
                  <a:prstClr val="black"/>
                </a:solidFill>
                <a:latin typeface="Arial Rounded MT Bold"/>
                <a:ea typeface="ＭＳ Ｐゴシック" pitchFamily="-107" charset="-128"/>
                <a:cs typeface="ＭＳ Ｐゴシック" pitchFamily="-107" charset="-128"/>
              </a:rPr>
              <a:t>Atomic structure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098" y="941303"/>
            <a:ext cx="8864765" cy="420862"/>
          </a:xfrm>
          <a:prstGeom prst="rect">
            <a:avLst/>
          </a:prstGeom>
          <a:noFill/>
        </p:spPr>
        <p:txBody>
          <a:bodyPr wrap="none" lIns="81882" tIns="40940" rIns="81882" bIns="40940" rtlCol="0">
            <a:spAutoFit/>
          </a:bodyPr>
          <a:lstStyle/>
          <a:p>
            <a:pPr defTabSz="456188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Arial Rounded MT Bold"/>
                <a:cs typeface="Arial Rounded MT Bold"/>
              </a:rPr>
              <a:t> </a:t>
            </a:r>
            <a:r>
              <a:rPr lang="en-US" sz="2200" dirty="0">
                <a:solidFill>
                  <a:srgbClr val="0D720A"/>
                </a:solidFill>
                <a:latin typeface="Arial Rounded MT Bold"/>
                <a:cs typeface="Arial Rounded MT Bold"/>
              </a:rPr>
              <a:t>Rutherford’s experiment </a:t>
            </a:r>
            <a:r>
              <a:rPr lang="en-US" sz="2200" dirty="0">
                <a:solidFill>
                  <a:srgbClr val="006600"/>
                </a:solidFill>
                <a:latin typeface="Arial Rounded MT Bold"/>
                <a:cs typeface="Arial Rounded MT Bold"/>
              </a:rPr>
              <a:t>– atomic structure (100 years ago):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48695" y="1453968"/>
            <a:ext cx="2554022" cy="1546880"/>
            <a:chOff x="548695" y="1453967"/>
            <a:chExt cx="2554022" cy="1546879"/>
          </a:xfrm>
        </p:grpSpPr>
        <p:pic>
          <p:nvPicPr>
            <p:cNvPr id="23" name="Picture 22" descr="Plum_pudding_ato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670" y="1453967"/>
              <a:ext cx="1039091" cy="100853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136013" y="2477626"/>
              <a:ext cx="19667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6188"/>
              <a:r>
                <a:rPr lang="en-US" sz="1400" dirty="0">
                  <a:solidFill>
                    <a:srgbClr val="0000FF"/>
                  </a:solidFill>
                  <a:latin typeface="Arial Rounded MT Bold"/>
                </a:rPr>
                <a:t>J.J. Thomson’s</a:t>
              </a:r>
            </a:p>
            <a:p>
              <a:pPr algn="ctr" defTabSz="456188"/>
              <a:r>
                <a:rPr lang="en-US" sz="1400" dirty="0">
                  <a:solidFill>
                    <a:srgbClr val="0000FF"/>
                  </a:solidFill>
                  <a:latin typeface="Arial Rounded MT Bold"/>
                </a:rPr>
                <a:t>plum-pudding model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8695" y="1778613"/>
              <a:ext cx="848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6188"/>
              <a:r>
                <a:rPr lang="en-US" dirty="0" smtClean="0">
                  <a:solidFill>
                    <a:srgbClr val="FF0000"/>
                  </a:solidFill>
                  <a:latin typeface="Arial Rounded MT Bold"/>
                </a:rPr>
                <a:t>Atom:</a:t>
              </a:r>
              <a:endParaRPr lang="en-US" dirty="0">
                <a:solidFill>
                  <a:srgbClr val="FF0000"/>
                </a:solidFill>
                <a:latin typeface="Arial Rounded MT Bold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3604" y="1528845"/>
            <a:ext cx="8825747" cy="5257798"/>
            <a:chOff x="253604" y="1528845"/>
            <a:chExt cx="8825747" cy="5257798"/>
          </a:xfrm>
        </p:grpSpPr>
        <p:grpSp>
          <p:nvGrpSpPr>
            <p:cNvPr id="39" name="Group 38"/>
            <p:cNvGrpSpPr/>
            <p:nvPr/>
          </p:nvGrpSpPr>
          <p:grpSpPr>
            <a:xfrm>
              <a:off x="6352003" y="1528845"/>
              <a:ext cx="2727348" cy="2804026"/>
              <a:chOff x="6351982" y="1528845"/>
              <a:chExt cx="2727348" cy="2804026"/>
            </a:xfrm>
          </p:grpSpPr>
          <p:sp>
            <p:nvSpPr>
              <p:cNvPr id="29" name="Right Arrow 28"/>
              <p:cNvSpPr/>
              <p:nvPr/>
            </p:nvSpPr>
            <p:spPr>
              <a:xfrm>
                <a:off x="6351982" y="1879004"/>
                <a:ext cx="623455" cy="268941"/>
              </a:xfrm>
              <a:prstGeom prst="rightArrow">
                <a:avLst/>
              </a:prstGeom>
              <a:solidFill>
                <a:srgbClr val="09AB37"/>
              </a:solidFill>
              <a:ln>
                <a:solidFill>
                  <a:srgbClr val="09AB3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6188"/>
                <a:endParaRPr lang="en-US">
                  <a:solidFill>
                    <a:prstClr val="white"/>
                  </a:solidFill>
                  <a:latin typeface="Arial Rounded MT Bold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389031" y="2477626"/>
                <a:ext cx="16902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6188"/>
                <a:r>
                  <a:rPr lang="en-US" sz="1400" dirty="0">
                    <a:solidFill>
                      <a:srgbClr val="0000FF"/>
                    </a:solidFill>
                    <a:latin typeface="Arial Rounded MT Bold"/>
                  </a:rPr>
                  <a:t>Modern model</a:t>
                </a:r>
              </a:p>
              <a:p>
                <a:pPr algn="ctr" defTabSz="456188"/>
                <a:r>
                  <a:rPr lang="en-US" sz="1400" dirty="0">
                    <a:solidFill>
                      <a:srgbClr val="0000FF"/>
                    </a:solidFill>
                    <a:latin typeface="Arial Rounded MT Bold"/>
                  </a:rPr>
                  <a:t>Quantum orbitals</a:t>
                </a:r>
              </a:p>
            </p:txBody>
          </p:sp>
          <p:pic>
            <p:nvPicPr>
              <p:cNvPr id="31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7650" y="1528845"/>
                <a:ext cx="953228" cy="933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37" name="Up Arrow 36"/>
              <p:cNvSpPr/>
              <p:nvPr/>
            </p:nvSpPr>
            <p:spPr>
              <a:xfrm>
                <a:off x="6578820" y="2301656"/>
                <a:ext cx="188904" cy="830886"/>
              </a:xfrm>
              <a:prstGeom prst="upArrow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6188"/>
                <a:endParaRPr lang="en-US">
                  <a:solidFill>
                    <a:srgbClr val="E810FF"/>
                  </a:solidFill>
                  <a:latin typeface="Arial Rounded MT Bold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547567" y="3132542"/>
                <a:ext cx="2531763" cy="12003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456188"/>
                <a:r>
                  <a:rPr lang="en-US" dirty="0" smtClean="0">
                    <a:solidFill>
                      <a:srgbClr val="FF0000"/>
                    </a:solidFill>
                    <a:latin typeface="Arial Rounded MT Bold"/>
                  </a:rPr>
                  <a:t>Discovery of</a:t>
                </a:r>
              </a:p>
              <a:p>
                <a:pPr algn="ctr" defTabSz="456188"/>
                <a:r>
                  <a:rPr lang="en-US" dirty="0" smtClean="0">
                    <a:solidFill>
                      <a:srgbClr val="FF0000"/>
                    </a:solidFill>
                    <a:latin typeface="Arial Rounded MT Bold"/>
                  </a:rPr>
                  <a:t>Quantum Mechanics,</a:t>
                </a:r>
                <a:r>
                  <a:rPr lang="en-US" dirty="0">
                    <a:solidFill>
                      <a:srgbClr val="FF0000"/>
                    </a:solidFill>
                    <a:latin typeface="Arial Rounded MT Bold"/>
                  </a:rPr>
                  <a:t> </a:t>
                </a:r>
                <a:endParaRPr lang="en-US" dirty="0" smtClean="0">
                  <a:solidFill>
                    <a:srgbClr val="FF0000"/>
                  </a:solidFill>
                  <a:latin typeface="Arial Rounded MT Bold"/>
                </a:endParaRPr>
              </a:p>
              <a:p>
                <a:pPr algn="ctr" defTabSz="456188"/>
                <a:r>
                  <a:rPr lang="en-US" dirty="0" smtClean="0">
                    <a:solidFill>
                      <a:srgbClr val="FF0000"/>
                    </a:solidFill>
                    <a:latin typeface="Arial Rounded MT Bold"/>
                  </a:rPr>
                  <a:t>and</a:t>
                </a:r>
                <a:endParaRPr lang="en-US" dirty="0">
                  <a:solidFill>
                    <a:srgbClr val="FF0000"/>
                  </a:solidFill>
                  <a:latin typeface="Arial Rounded MT Bold"/>
                </a:endParaRPr>
              </a:p>
              <a:p>
                <a:pPr algn="ctr" defTabSz="456188"/>
                <a:r>
                  <a:rPr lang="en-US" dirty="0">
                    <a:solidFill>
                      <a:srgbClr val="FF0000"/>
                    </a:solidFill>
                    <a:latin typeface="Arial Rounded MT Bold"/>
                  </a:rPr>
                  <a:t>the Quantum World! 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253616" y="4718140"/>
              <a:ext cx="7879217" cy="1118528"/>
              <a:chOff x="253605" y="4718128"/>
              <a:chExt cx="7879217" cy="111852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253605" y="4718128"/>
                <a:ext cx="7244580" cy="421414"/>
              </a:xfrm>
              <a:prstGeom prst="rect">
                <a:avLst/>
              </a:prstGeom>
              <a:noFill/>
            </p:spPr>
            <p:txBody>
              <a:bodyPr wrap="none" lIns="82058" tIns="41029" rIns="82058" bIns="41029" rtlCol="0">
                <a:spAutoFit/>
              </a:bodyPr>
              <a:lstStyle/>
              <a:p>
                <a:pPr defTabSz="456188">
                  <a:buFont typeface="Wingdings" charset="2"/>
                  <a:buChar char="q"/>
                </a:pPr>
                <a:r>
                  <a:rPr lang="en-US" sz="2200" dirty="0">
                    <a:solidFill>
                      <a:srgbClr val="006600"/>
                    </a:solidFill>
                    <a:latin typeface="Arial Rounded MT Bold"/>
                    <a:cs typeface="Arial Rounded MT Bold"/>
                  </a:rPr>
                  <a:t> Completely changed our view of the visible world: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48695" y="5139542"/>
                <a:ext cx="7584127" cy="697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114" indent="-285114" defTabSz="456188">
                  <a:lnSpc>
                    <a:spcPct val="110000"/>
                  </a:lnSpc>
                  <a:buFont typeface="Wingdings" charset="2"/>
                  <a:buChar char="²"/>
                </a:pPr>
                <a:r>
                  <a:rPr lang="en-US" dirty="0">
                    <a:solidFill>
                      <a:srgbClr val="0000FF"/>
                    </a:solidFill>
                    <a:latin typeface="Arial Rounded MT Bold"/>
                  </a:rPr>
                  <a:t>Mass by “tiny” nuclei – </a:t>
                </a:r>
                <a:r>
                  <a:rPr lang="en-US" i="1" dirty="0">
                    <a:solidFill>
                      <a:srgbClr val="FF0000"/>
                    </a:solidFill>
                    <a:latin typeface="Arial Rounded MT Bold"/>
                  </a:rPr>
                  <a:t>less than 1 trillionth in volume of an atom</a:t>
                </a:r>
              </a:p>
              <a:p>
                <a:pPr marL="285114" indent="-285114" defTabSz="456188">
                  <a:lnSpc>
                    <a:spcPct val="110000"/>
                  </a:lnSpc>
                  <a:buFont typeface="Wingdings" charset="2"/>
                  <a:buChar char="²"/>
                </a:pPr>
                <a:r>
                  <a:rPr lang="en-US" dirty="0">
                    <a:solidFill>
                      <a:srgbClr val="0000FF"/>
                    </a:solidFill>
                    <a:latin typeface="Arial Rounded MT Bold"/>
                  </a:rPr>
                  <a:t>Motion by quantum probability – </a:t>
                </a:r>
                <a:r>
                  <a:rPr lang="en-US" i="1" dirty="0">
                    <a:solidFill>
                      <a:srgbClr val="FF0000"/>
                    </a:solidFill>
                    <a:latin typeface="Arial Rounded MT Bold"/>
                  </a:rPr>
                  <a:t>the quantum world!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253604" y="5973380"/>
              <a:ext cx="8539806" cy="813263"/>
              <a:chOff x="253605" y="5973312"/>
              <a:chExt cx="8539789" cy="813264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48695" y="6417244"/>
                <a:ext cx="69685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114" indent="-285114" defTabSz="456188">
                  <a:buFont typeface="Wingdings" charset="2"/>
                  <a:buChar char="²"/>
                </a:pPr>
                <a:r>
                  <a:rPr lang="en-US" dirty="0">
                    <a:solidFill>
                      <a:srgbClr val="0000FF"/>
                    </a:solidFill>
                    <a:latin typeface="Arial Rounded MT Bold"/>
                  </a:rPr>
                  <a:t>Gas, Liquid, Solid, Nano materials, Quantum computing, …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53605" y="5973312"/>
                <a:ext cx="8539789" cy="421415"/>
              </a:xfrm>
              <a:prstGeom prst="rect">
                <a:avLst/>
              </a:prstGeom>
              <a:noFill/>
            </p:spPr>
            <p:txBody>
              <a:bodyPr wrap="none" lIns="82058" tIns="41029" rIns="82058" bIns="41029" rtlCol="0">
                <a:spAutoFit/>
              </a:bodyPr>
              <a:lstStyle/>
              <a:p>
                <a:pPr defTabSz="456188">
                  <a:buFont typeface="Wingdings" charset="2"/>
                  <a:buChar char="q"/>
                </a:pPr>
                <a:r>
                  <a:rPr lang="en-US" sz="2200" dirty="0">
                    <a:solidFill>
                      <a:srgbClr val="006600"/>
                    </a:solidFill>
                    <a:latin typeface="Arial Rounded MT Bold"/>
                    <a:cs typeface="Arial Rounded MT Bold"/>
                  </a:rPr>
                  <a:t> Provided infinite opportunities to improve things around us:</a:t>
                </a: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2" y="1521222"/>
            <a:ext cx="6435072" cy="3068911"/>
            <a:chOff x="0" y="1521203"/>
            <a:chExt cx="6435072" cy="3068911"/>
          </a:xfrm>
        </p:grpSpPr>
        <p:grpSp>
          <p:nvGrpSpPr>
            <p:cNvPr id="48" name="Group 47"/>
            <p:cNvGrpSpPr/>
            <p:nvPr/>
          </p:nvGrpSpPr>
          <p:grpSpPr>
            <a:xfrm>
              <a:off x="916053" y="1521203"/>
              <a:ext cx="5519019" cy="3068911"/>
              <a:chOff x="916053" y="1521203"/>
              <a:chExt cx="5519019" cy="3068911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916053" y="1521203"/>
                <a:ext cx="5519019" cy="3068911"/>
                <a:chOff x="916053" y="1521203"/>
                <a:chExt cx="5519019" cy="3068911"/>
              </a:xfrm>
            </p:grpSpPr>
            <p:pic>
              <p:nvPicPr>
                <p:cNvPr id="24" name="Picture 23" descr="Rutherfordsches_atom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35937" y="1521203"/>
                  <a:ext cx="969818" cy="941294"/>
                </a:xfrm>
                <a:prstGeom prst="rect">
                  <a:avLst/>
                </a:prstGeom>
              </p:spPr>
            </p:pic>
            <p:sp>
              <p:nvSpPr>
                <p:cNvPr id="20" name="Rectangle 19"/>
                <p:cNvSpPr/>
                <p:nvPr/>
              </p:nvSpPr>
              <p:spPr>
                <a:xfrm>
                  <a:off x="4360203" y="2480884"/>
                  <a:ext cx="159325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456188"/>
                  <a:r>
                    <a:rPr lang="en-US" sz="1400" dirty="0">
                      <a:solidFill>
                        <a:srgbClr val="0000FF"/>
                      </a:solidFill>
                      <a:latin typeface="Arial Rounded MT Bold"/>
                    </a:rPr>
                    <a:t>Rutherford’s</a:t>
                  </a:r>
                </a:p>
                <a:p>
                  <a:pPr algn="ctr" defTabSz="456188"/>
                  <a:r>
                    <a:rPr lang="en-US" sz="1400" dirty="0">
                      <a:solidFill>
                        <a:srgbClr val="0000FF"/>
                      </a:solidFill>
                      <a:latin typeface="Arial Rounded MT Bold"/>
                    </a:rPr>
                    <a:t>planetary model</a:t>
                  </a:r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916053" y="1879004"/>
                  <a:ext cx="5519019" cy="2711110"/>
                  <a:chOff x="916053" y="1879004"/>
                  <a:chExt cx="5519019" cy="2711110"/>
                </a:xfrm>
              </p:grpSpPr>
              <p:sp>
                <p:nvSpPr>
                  <p:cNvPr id="27" name="Right Arrow 26"/>
                  <p:cNvSpPr/>
                  <p:nvPr/>
                </p:nvSpPr>
                <p:spPr>
                  <a:xfrm>
                    <a:off x="3397977" y="1879004"/>
                    <a:ext cx="623455" cy="268941"/>
                  </a:xfrm>
                  <a:prstGeom prst="rightArrow">
                    <a:avLst/>
                  </a:prstGeom>
                  <a:solidFill>
                    <a:srgbClr val="09AB37"/>
                  </a:solidFill>
                  <a:ln>
                    <a:solidFill>
                      <a:srgbClr val="09AB37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6188"/>
                    <a:endParaRPr lang="en-US">
                      <a:solidFill>
                        <a:prstClr val="white"/>
                      </a:solidFill>
                      <a:latin typeface="Arial Rounded MT Bold"/>
                    </a:endParaRPr>
                  </a:p>
                </p:txBody>
              </p:sp>
              <p:sp>
                <p:nvSpPr>
                  <p:cNvPr id="9" name="Up Arrow 8"/>
                  <p:cNvSpPr/>
                  <p:nvPr/>
                </p:nvSpPr>
                <p:spPr>
                  <a:xfrm>
                    <a:off x="3577730" y="2284444"/>
                    <a:ext cx="188904" cy="830886"/>
                  </a:xfrm>
                  <a:prstGeom prst="upArrow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6188"/>
                    <a:endParaRPr lang="en-US">
                      <a:solidFill>
                        <a:srgbClr val="E810FF"/>
                      </a:solidFill>
                      <a:latin typeface="Arial Rounded MT Bold"/>
                    </a:endParaRPr>
                  </a:p>
                </p:txBody>
              </p:sp>
              <p:pic>
                <p:nvPicPr>
                  <p:cNvPr id="32" name="Picture 31" descr="Rutherford_gold-foil_experiment.jpg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6053" y="3112786"/>
                    <a:ext cx="2987817" cy="1477328"/>
                  </a:xfrm>
                  <a:prstGeom prst="rect">
                    <a:avLst/>
                  </a:prstGeom>
                  <a:ln>
                    <a:solidFill>
                      <a:srgbClr val="FF0000"/>
                    </a:solidFill>
                  </a:ln>
                </p:spPr>
              </p:pic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03873" y="3112786"/>
                    <a:ext cx="2531199" cy="1477328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 defTabSz="456188"/>
                    <a:r>
                      <a:rPr lang="en-US" dirty="0" smtClean="0">
                        <a:solidFill>
                          <a:srgbClr val="FF0000"/>
                        </a:solidFill>
                        <a:latin typeface="Arial Rounded MT Bold"/>
                      </a:rPr>
                      <a:t>Discovery of nucleus</a:t>
                    </a:r>
                  </a:p>
                  <a:p>
                    <a:pPr algn="ctr" defTabSz="456188"/>
                    <a:r>
                      <a:rPr lang="en-US" dirty="0" smtClean="0">
                        <a:solidFill>
                          <a:srgbClr val="006500"/>
                        </a:solidFill>
                        <a:latin typeface="Arial Rounded MT Bold"/>
                      </a:rPr>
                      <a:t>A localized </a:t>
                    </a:r>
                  </a:p>
                  <a:p>
                    <a:pPr algn="ctr" defTabSz="456188"/>
                    <a:r>
                      <a:rPr lang="en-US" dirty="0" smtClean="0">
                        <a:solidFill>
                          <a:srgbClr val="006500"/>
                        </a:solidFill>
                        <a:latin typeface="Arial Rounded MT Bold"/>
                      </a:rPr>
                      <a:t>charge/force center</a:t>
                    </a:r>
                  </a:p>
                  <a:p>
                    <a:pPr algn="ctr" defTabSz="456188"/>
                    <a:r>
                      <a:rPr lang="en-US" dirty="0" smtClean="0">
                        <a:solidFill>
                          <a:srgbClr val="0000FF"/>
                        </a:solidFill>
                        <a:latin typeface="Arial Rounded MT Bold"/>
                      </a:rPr>
                      <a:t>A vast</a:t>
                    </a:r>
                  </a:p>
                  <a:p>
                    <a:pPr algn="ctr" defTabSz="456188"/>
                    <a:r>
                      <a:rPr lang="en-US" dirty="0" smtClean="0">
                        <a:solidFill>
                          <a:srgbClr val="0000FF"/>
                        </a:solidFill>
                        <a:latin typeface="Arial Rounded MT Bold"/>
                      </a:rPr>
                      <a:t>“open” space</a:t>
                    </a:r>
                    <a:endParaRPr lang="en-US" dirty="0">
                      <a:solidFill>
                        <a:srgbClr val="0000FF"/>
                      </a:solidFill>
                      <a:latin typeface="Arial Rounded MT Bold"/>
                    </a:endParaRPr>
                  </a:p>
                </p:txBody>
              </p:sp>
            </p:grpSp>
          </p:grpSp>
          <p:sp>
            <p:nvSpPr>
              <p:cNvPr id="47" name="TextBox 46"/>
              <p:cNvSpPr txBox="1"/>
              <p:nvPr/>
            </p:nvSpPr>
            <p:spPr>
              <a:xfrm>
                <a:off x="3292455" y="3100916"/>
                <a:ext cx="6114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6188"/>
                <a:r>
                  <a:rPr lang="en-US" sz="1400" dirty="0">
                    <a:solidFill>
                      <a:srgbClr val="0000FF"/>
                    </a:solidFill>
                    <a:latin typeface="Arial Rounded MT Bold"/>
                  </a:rPr>
                  <a:t>1911</a:t>
                </a:r>
              </a:p>
            </p:txBody>
          </p:sp>
        </p:grpSp>
        <p:pic>
          <p:nvPicPr>
            <p:cNvPr id="49" name="Picture 48" descr="ernest-rutherford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00917"/>
              <a:ext cx="916053" cy="12447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31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ea typeface="ＭＳ Ｐゴシック" pitchFamily="-107" charset="-128"/>
                <a:cs typeface="ＭＳ Ｐゴシック" pitchFamily="-107" charset="-128"/>
              </a:rPr>
              <a:t>UV renormalization</a:t>
            </a:r>
            <a:endParaRPr lang="en-US" sz="2800" b="1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2" y="986335"/>
            <a:ext cx="6205795" cy="421395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 smtClean="0">
                <a:solidFill>
                  <a:srgbClr val="006600"/>
                </a:solidFill>
                <a:latin typeface="+mj-lt"/>
              </a:rPr>
              <a:t>UV divergences (difference in gauge link):  </a:t>
            </a:r>
            <a:endParaRPr lang="en-US" sz="2200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95144" y="836209"/>
            <a:ext cx="2648858" cy="276977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en-US" altLang="zh-CN" sz="1200" dirty="0">
                <a:solidFill>
                  <a:srgbClr val="17AD32"/>
                </a:solidFill>
              </a:rPr>
              <a:t>Ma and Qiu, arXiv:</a:t>
            </a:r>
            <a:r>
              <a:rPr lang="en-US" altLang="zh-CN" sz="1200" dirty="0" smtClean="0">
                <a:solidFill>
                  <a:srgbClr val="17AD32"/>
                </a:solidFill>
              </a:rPr>
              <a:t>1404.6860, …</a:t>
            </a:r>
            <a:endParaRPr lang="zh-CN" altLang="en-US" sz="1200" dirty="0">
              <a:solidFill>
                <a:srgbClr val="17AD32"/>
              </a:solidFill>
            </a:endParaRPr>
          </a:p>
        </p:txBody>
      </p:sp>
      <p:pic>
        <p:nvPicPr>
          <p:cNvPr id="24" name="Picture 23" descr="Screen shot 2014-03-31 at 12.10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2" y="1550322"/>
            <a:ext cx="1381002" cy="1916493"/>
          </a:xfrm>
          <a:prstGeom prst="rect">
            <a:avLst/>
          </a:prstGeom>
        </p:spPr>
      </p:pic>
      <p:pic>
        <p:nvPicPr>
          <p:cNvPr id="2" name="Picture 1" descr="Screen shot 2014-12-23 at 7.37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43" y="1840654"/>
            <a:ext cx="6374190" cy="1529805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2087433" y="2394857"/>
            <a:ext cx="459619" cy="290286"/>
          </a:xfrm>
          <a:prstGeom prst="rightArrow">
            <a:avLst/>
          </a:prstGeom>
          <a:solidFill>
            <a:srgbClr val="17AD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7092" y="3617747"/>
            <a:ext cx="2794605" cy="421395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 smtClean="0">
                <a:solidFill>
                  <a:srgbClr val="006600"/>
                </a:solidFill>
                <a:latin typeface="+mj-lt"/>
              </a:rPr>
              <a:t>Renormalization:  </a:t>
            </a:r>
            <a:endParaRPr lang="en-US" sz="2200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73" y="4039142"/>
            <a:ext cx="4930796" cy="679354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45" y="1384602"/>
            <a:ext cx="444500" cy="5207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669" y="3307745"/>
            <a:ext cx="1993900" cy="5207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90" y="1480457"/>
            <a:ext cx="914400" cy="3048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914739" y="5603444"/>
            <a:ext cx="3277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17AD32"/>
                </a:solidFill>
              </a:rPr>
              <a:t>Dotsenko</a:t>
            </a:r>
            <a:r>
              <a:rPr lang="en-US" sz="1400" dirty="0" smtClean="0">
                <a:solidFill>
                  <a:srgbClr val="17AD32"/>
                </a:solidFill>
              </a:rPr>
              <a:t> </a:t>
            </a:r>
            <a:r>
              <a:rPr lang="en-US" sz="1400" dirty="0">
                <a:solidFill>
                  <a:srgbClr val="17AD32"/>
                </a:solidFill>
              </a:rPr>
              <a:t>and </a:t>
            </a:r>
            <a:r>
              <a:rPr lang="en-US" sz="1400" dirty="0" err="1" smtClean="0">
                <a:solidFill>
                  <a:srgbClr val="17AD32"/>
                </a:solidFill>
              </a:rPr>
              <a:t>Vergeles</a:t>
            </a:r>
            <a:r>
              <a:rPr lang="en-US" sz="1400" dirty="0" smtClean="0">
                <a:solidFill>
                  <a:srgbClr val="17AD32"/>
                </a:solidFill>
              </a:rPr>
              <a:t> NPB, 1980)</a:t>
            </a:r>
            <a:endParaRPr lang="en-US" sz="1400" dirty="0">
              <a:solidFill>
                <a:srgbClr val="17AD32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16682" y="4836723"/>
            <a:ext cx="8559770" cy="780570"/>
            <a:chOff x="516682" y="4976763"/>
            <a:chExt cx="8559770" cy="780570"/>
          </a:xfrm>
        </p:grpSpPr>
        <p:sp>
          <p:nvSpPr>
            <p:cNvPr id="32" name="TextBox 31"/>
            <p:cNvSpPr txBox="1"/>
            <p:nvPr/>
          </p:nvSpPr>
          <p:spPr>
            <a:xfrm>
              <a:off x="516682" y="4976763"/>
              <a:ext cx="2544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charset="2"/>
                <a:buChar char="²"/>
              </a:pPr>
              <a:r>
                <a:rPr lang="en-US" dirty="0" smtClean="0">
                  <a:solidFill>
                    <a:srgbClr val="0000FF"/>
                  </a:solidFill>
                </a:rPr>
                <a:t>Power divergence: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50228" y="5018669"/>
              <a:ext cx="3852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D</a:t>
              </a:r>
              <a:r>
                <a:rPr lang="en-US" dirty="0" smtClean="0"/>
                <a:t>iagram (a) – independent of </a:t>
              </a:r>
              <a:r>
                <a:rPr lang="en-US" dirty="0" err="1" smtClean="0"/>
                <a:t>ξ</a:t>
              </a:r>
              <a:r>
                <a:rPr lang="en-US" baseline="-25000" dirty="0" err="1" smtClean="0"/>
                <a:t>z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97773" y="5388001"/>
              <a:ext cx="7978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8000"/>
                  </a:solidFill>
                </a:rPr>
                <a:t>R</a:t>
              </a:r>
              <a:r>
                <a:rPr lang="en-US" i="1" dirty="0" smtClean="0">
                  <a:solidFill>
                    <a:srgbClr val="008000"/>
                  </a:solidFill>
                </a:rPr>
                <a:t>emoved by “mass” renormalization of a test particle – the gauge link</a:t>
              </a:r>
              <a:endParaRPr lang="en-US" i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459021" y="3913393"/>
            <a:ext cx="247258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In coordinate space:</a:t>
            </a:r>
          </a:p>
          <a:p>
            <a:pPr algn="ctr"/>
            <a:r>
              <a:rPr lang="el-GR" dirty="0" smtClean="0">
                <a:solidFill>
                  <a:srgbClr val="0000FF"/>
                </a:solidFill>
              </a:rPr>
              <a:t>ξ</a:t>
            </a:r>
            <a:r>
              <a:rPr lang="en-US" baseline="-25000" dirty="0" smtClean="0">
                <a:solidFill>
                  <a:srgbClr val="0000FF"/>
                </a:solidFill>
              </a:rPr>
              <a:t>z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Independence!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16682" y="5623341"/>
            <a:ext cx="8071325" cy="750760"/>
            <a:chOff x="516682" y="5819446"/>
            <a:chExt cx="8071325" cy="750760"/>
          </a:xfrm>
        </p:grpSpPr>
        <p:sp>
          <p:nvSpPr>
            <p:cNvPr id="35" name="TextBox 34"/>
            <p:cNvSpPr txBox="1"/>
            <p:nvPr/>
          </p:nvSpPr>
          <p:spPr>
            <a:xfrm>
              <a:off x="516682" y="5819446"/>
              <a:ext cx="3249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charset="2"/>
                <a:buChar char="²"/>
              </a:pPr>
              <a:r>
                <a:rPr lang="en-US" dirty="0" smtClean="0">
                  <a:solidFill>
                    <a:srgbClr val="0000FF"/>
                  </a:solidFill>
                </a:rPr>
                <a:t>Left-over log divergence: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90805" y="6200874"/>
              <a:ext cx="7497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8000"/>
                  </a:solidFill>
                </a:rPr>
                <a:t>Dimensional regularization – </a:t>
              </a:r>
              <a:r>
                <a:rPr lang="en-US" i="1" dirty="0" err="1" smtClean="0">
                  <a:solidFill>
                    <a:srgbClr val="008000"/>
                  </a:solidFill>
                </a:rPr>
                <a:t>ξ</a:t>
              </a:r>
              <a:r>
                <a:rPr lang="en-US" i="1" baseline="-25000" dirty="0" err="1" smtClean="0">
                  <a:solidFill>
                    <a:srgbClr val="008000"/>
                  </a:solidFill>
                </a:rPr>
                <a:t>z</a:t>
              </a:r>
              <a:r>
                <a:rPr lang="en-US" i="1" baseline="-25000" dirty="0" smtClean="0">
                  <a:solidFill>
                    <a:srgbClr val="008000"/>
                  </a:solidFill>
                </a:rPr>
                <a:t> </a:t>
              </a:r>
              <a:r>
                <a:rPr lang="en-US" i="1" dirty="0" smtClean="0">
                  <a:solidFill>
                    <a:srgbClr val="008000"/>
                  </a:solidFill>
                </a:rPr>
                <a:t>independence of 1/</a:t>
              </a:r>
              <a:r>
                <a:rPr lang="en-US" i="1" dirty="0" err="1" smtClean="0">
                  <a:solidFill>
                    <a:srgbClr val="008000"/>
                  </a:solidFill>
                </a:rPr>
                <a:t>ε</a:t>
              </a:r>
              <a:r>
                <a:rPr lang="en-US" i="1" dirty="0" smtClean="0">
                  <a:solidFill>
                    <a:srgbClr val="008000"/>
                  </a:solidFill>
                </a:rPr>
                <a:t> – finite CTs</a:t>
              </a:r>
              <a:endParaRPr lang="en-US" i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12753" y="6374101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dirty="0" smtClean="0">
                <a:solidFill>
                  <a:srgbClr val="0000FF"/>
                </a:solidFill>
              </a:rPr>
              <a:t>Log(</a:t>
            </a:r>
            <a:r>
              <a:rPr lang="en-US" dirty="0" err="1" smtClean="0">
                <a:solidFill>
                  <a:srgbClr val="0000FF"/>
                </a:solidFill>
              </a:rPr>
              <a:t>ξ</a:t>
            </a:r>
            <a:r>
              <a:rPr lang="en-US" baseline="-25000" dirty="0" err="1" smtClean="0">
                <a:solidFill>
                  <a:srgbClr val="0000FF"/>
                </a:solidFill>
              </a:rPr>
              <a:t>z</a:t>
            </a:r>
            <a:r>
              <a:rPr lang="en-US" dirty="0" smtClean="0">
                <a:solidFill>
                  <a:srgbClr val="0000FF"/>
                </a:solidFill>
              </a:rPr>
              <a:t>) – term: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30359" y="6374101"/>
            <a:ext cx="434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Artifact of dimensional regularization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One-loop example:  quark </a:t>
            </a:r>
            <a:r>
              <a:rPr lang="en-US" sz="28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b="1" dirty="0">
                <a:ea typeface="ＭＳ Ｐゴシック" pitchFamily="-107" charset="-128"/>
                <a:cs typeface="ＭＳ Ｐゴシック" pitchFamily="-107" charset="-128"/>
                <a:sym typeface="Wingdings"/>
              </a:rPr>
              <a:t>quark</a:t>
            </a:r>
            <a:endParaRPr lang="en-US" sz="2800" b="1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2" y="986335"/>
            <a:ext cx="5169227" cy="420921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Expand the factorization formula: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093" y="4911724"/>
            <a:ext cx="2522815" cy="420921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Gauge choice: 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690037" y="6284897"/>
            <a:ext cx="1886424" cy="402769"/>
            <a:chOff x="6854821" y="5714192"/>
            <a:chExt cx="1886424" cy="402769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3249" y="5714192"/>
              <a:ext cx="1107996" cy="36933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854821" y="5747629"/>
              <a:ext cx="65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with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793186" y="836209"/>
            <a:ext cx="2350815" cy="27699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en-US" altLang="zh-CN" sz="1200" dirty="0">
                <a:solidFill>
                  <a:srgbClr val="17AD32"/>
                </a:solidFill>
              </a:rPr>
              <a:t>Ma and Qiu, arXiv:1404.6860</a:t>
            </a:r>
            <a:endParaRPr lang="zh-CN" altLang="en-US" sz="1200" dirty="0">
              <a:solidFill>
                <a:srgbClr val="17AD32"/>
              </a:solidFill>
            </a:endParaRPr>
          </a:p>
        </p:txBody>
      </p:sp>
      <p:pic>
        <p:nvPicPr>
          <p:cNvPr id="5" name="Picture 4" descr="Screen shot 2014-05-15 at 8.29.5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01" y="3040220"/>
            <a:ext cx="4937050" cy="1708979"/>
          </a:xfrm>
          <a:prstGeom prst="rect">
            <a:avLst/>
          </a:prstGeom>
        </p:spPr>
      </p:pic>
      <p:pic>
        <p:nvPicPr>
          <p:cNvPr id="6" name="Picture 5" descr="Screen shot 2014-05-15 at 8.30.2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35" y="2108812"/>
            <a:ext cx="5308600" cy="673100"/>
          </a:xfrm>
          <a:prstGeom prst="rect">
            <a:avLst/>
          </a:prstGeom>
        </p:spPr>
      </p:pic>
      <p:pic>
        <p:nvPicPr>
          <p:cNvPr id="7" name="Picture 6" descr="Screen shot 2014-05-15 at 8.30.17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16" y="1435711"/>
            <a:ext cx="5930900" cy="673100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1013245" y="2308618"/>
            <a:ext cx="609029" cy="296819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7091" y="2792492"/>
            <a:ext cx="3233965" cy="420921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Feynman diagrams: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3950" y="3347299"/>
            <a:ext cx="2853509" cy="1477305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Same diagrams for both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                  and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But, in different gauge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75" y="3894708"/>
            <a:ext cx="406400" cy="342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22" y="3973063"/>
            <a:ext cx="406400" cy="2794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60" y="5413413"/>
            <a:ext cx="2171700" cy="3429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45" y="5476913"/>
            <a:ext cx="2044700" cy="279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0133" y="5781067"/>
            <a:ext cx="2221763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Gluon propagator: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72" y="6150399"/>
            <a:ext cx="4406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8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One-loop “quasi-quark” distribution in a quark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2" y="986335"/>
            <a:ext cx="4213255" cy="420921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Real + virtual contribution: 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77093" y="3363345"/>
            <a:ext cx="8690977" cy="1930282"/>
            <a:chOff x="277091" y="3061057"/>
            <a:chExt cx="8690977" cy="1930282"/>
          </a:xfrm>
        </p:grpSpPr>
        <p:sp>
          <p:nvSpPr>
            <p:cNvPr id="20" name="TextBox 19"/>
            <p:cNvSpPr txBox="1"/>
            <p:nvPr/>
          </p:nvSpPr>
          <p:spPr>
            <a:xfrm>
              <a:off x="277091" y="3061057"/>
              <a:ext cx="4679775" cy="421414"/>
            </a:xfrm>
            <a:prstGeom prst="rect">
              <a:avLst/>
            </a:prstGeom>
            <a:noFill/>
          </p:spPr>
          <p:txBody>
            <a:bodyPr wrap="none" lIns="82058" tIns="41029" rIns="82058" bIns="41029" rtlCol="0">
              <a:spAutoFit/>
            </a:bodyPr>
            <a:lstStyle/>
            <a:p>
              <a:pPr marL="342820" indent="-342820">
                <a:buFont typeface="Wingdings" charset="2"/>
                <a:buChar char="q"/>
              </a:pPr>
              <a:r>
                <a:rPr lang="en-US" sz="2200" dirty="0">
                  <a:solidFill>
                    <a:srgbClr val="006600"/>
                  </a:solidFill>
                  <a:latin typeface="+mj-lt"/>
                </a:rPr>
                <a:t>Cancelation of CO divergence:  </a:t>
              </a:r>
            </a:p>
          </p:txBody>
        </p:sp>
        <p:pic>
          <p:nvPicPr>
            <p:cNvPr id="21" name="Picture 20" descr="Screen shot 2014-03-31 at 4.55.21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771" y="3482471"/>
              <a:ext cx="8283297" cy="73343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86341" y="4345008"/>
              <a:ext cx="74674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Only the first term is CO divergent for  0 &lt; y &lt; 1, which is the </a:t>
              </a:r>
              <a:r>
                <a:rPr lang="en-US" dirty="0" smtClean="0">
                  <a:solidFill>
                    <a:srgbClr val="FF0000"/>
                  </a:solidFill>
                </a:rPr>
                <a:t>same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a</a:t>
              </a:r>
              <a:r>
                <a:rPr lang="en-US" dirty="0" smtClean="0">
                  <a:solidFill>
                    <a:srgbClr val="0000FF"/>
                  </a:solidFill>
                </a:rPr>
                <a:t>s the divergence of the normal quark distribution – </a:t>
              </a:r>
              <a:r>
                <a:rPr lang="en-US" dirty="0" smtClean="0">
                  <a:solidFill>
                    <a:srgbClr val="FF0000"/>
                  </a:solidFill>
                </a:rPr>
                <a:t>necessary!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6793186" y="836209"/>
            <a:ext cx="2350815" cy="27699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en-US" altLang="zh-CN" sz="1200" dirty="0">
                <a:solidFill>
                  <a:srgbClr val="17AD32"/>
                </a:solidFill>
              </a:rPr>
              <a:t>Ma and Qiu, arXiv:1404.6860</a:t>
            </a:r>
            <a:endParaRPr lang="zh-CN" altLang="en-US" sz="1200" dirty="0">
              <a:solidFill>
                <a:srgbClr val="17AD32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26433" y="1533820"/>
            <a:ext cx="8445240" cy="1251251"/>
            <a:chOff x="698758" y="1507986"/>
            <a:chExt cx="8445240" cy="1251251"/>
          </a:xfrm>
        </p:grpSpPr>
        <p:pic>
          <p:nvPicPr>
            <p:cNvPr id="6" name="Picture 5" descr="Screen shot 2014-05-15 at 8.45.31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02" y="2129243"/>
              <a:ext cx="3531287" cy="629994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698758" y="1507986"/>
              <a:ext cx="8372915" cy="651460"/>
              <a:chOff x="698758" y="1507986"/>
              <a:chExt cx="8372915" cy="651460"/>
            </a:xfrm>
          </p:grpSpPr>
          <p:pic>
            <p:nvPicPr>
              <p:cNvPr id="7" name="Picture 6" descr="Screen shot 2014-05-15 at 8.45.16 A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8149" y="1507986"/>
                <a:ext cx="3783524" cy="550490"/>
              </a:xfrm>
              <a:prstGeom prst="rect">
                <a:avLst/>
              </a:prstGeom>
            </p:spPr>
          </p:pic>
          <p:pic>
            <p:nvPicPr>
              <p:cNvPr id="8" name="Picture 7" descr="Screen shot 2014-05-15 at 8.45.05 AM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758" y="1507986"/>
                <a:ext cx="4589391" cy="651460"/>
              </a:xfrm>
              <a:prstGeom prst="rect">
                <a:avLst/>
              </a:prstGeom>
            </p:spPr>
          </p:pic>
        </p:grpSp>
        <p:pic>
          <p:nvPicPr>
            <p:cNvPr id="9" name="Picture 8" descr="Screen shot 2014-05-15 at 8.45.41 A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189" y="2159446"/>
              <a:ext cx="3422809" cy="599791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881" y="2365184"/>
              <a:ext cx="127000" cy="1397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080112" y="2876392"/>
            <a:ext cx="4939059" cy="369332"/>
            <a:chOff x="1080110" y="3010535"/>
            <a:chExt cx="4939059" cy="369333"/>
          </a:xfrm>
        </p:grpSpPr>
        <p:pic>
          <p:nvPicPr>
            <p:cNvPr id="14" name="Picture 13" descr="Screen shot 2014-05-15 at 8.49.54 A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6130" y="3061057"/>
              <a:ext cx="3933039" cy="28410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80110" y="3010535"/>
              <a:ext cx="881446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where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7092" y="5417299"/>
            <a:ext cx="8590196" cy="1333793"/>
            <a:chOff x="277092" y="5417299"/>
            <a:chExt cx="8590196" cy="1333793"/>
          </a:xfrm>
        </p:grpSpPr>
        <p:sp>
          <p:nvSpPr>
            <p:cNvPr id="18" name="TextBox 17"/>
            <p:cNvSpPr txBox="1"/>
            <p:nvPr/>
          </p:nvSpPr>
          <p:spPr>
            <a:xfrm>
              <a:off x="1080112" y="6381782"/>
              <a:ext cx="7572048" cy="369310"/>
            </a:xfrm>
            <a:prstGeom prst="rect">
              <a:avLst/>
            </a:prstGeom>
            <a:noFill/>
          </p:spPr>
          <p:txBody>
            <a:bodyPr wrap="none" lIns="91418" tIns="45709" rIns="91418" bIns="45709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Here, a UV cutoff is used – other scheme is discussed in the paper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77092" y="5417299"/>
              <a:ext cx="8590196" cy="861375"/>
              <a:chOff x="277092" y="5417299"/>
              <a:chExt cx="8590196" cy="86137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277092" y="5417299"/>
                <a:ext cx="8590196" cy="861375"/>
                <a:chOff x="277091" y="5069391"/>
                <a:chExt cx="8590197" cy="86137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277091" y="5069391"/>
                  <a:ext cx="3192188" cy="421414"/>
                </a:xfrm>
                <a:prstGeom prst="rect">
                  <a:avLst/>
                </a:prstGeom>
                <a:noFill/>
              </p:spPr>
              <p:txBody>
                <a:bodyPr wrap="none" lIns="82058" tIns="41029" rIns="82058" bIns="41029" rtlCol="0">
                  <a:spAutoFit/>
                </a:bodyPr>
                <a:lstStyle/>
                <a:p>
                  <a:pPr marL="342820" indent="-342820">
                    <a:buFont typeface="Wingdings" charset="2"/>
                    <a:buChar char="q"/>
                  </a:pPr>
                  <a:r>
                    <a:rPr lang="en-US" sz="2200" dirty="0">
                      <a:solidFill>
                        <a:srgbClr val="006600"/>
                      </a:solidFill>
                      <a:latin typeface="+mj-lt"/>
                    </a:rPr>
                    <a:t>UV renormalization:  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086341" y="5561434"/>
                  <a:ext cx="77809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FF"/>
                      </a:solidFill>
                    </a:rPr>
                    <a:t>Different treatment for the upper limit of          integration  - “scheme”</a:t>
                  </a:r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p:grpSp>
          <p:pic>
            <p:nvPicPr>
              <p:cNvPr id="2" name="Picture 1" descr="latex-image-1.pd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8526" y="5938374"/>
                <a:ext cx="2159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4675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One-loop coefficient functions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93186" y="836209"/>
            <a:ext cx="2350815" cy="27699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en-US" altLang="zh-CN" sz="1200" dirty="0">
                <a:solidFill>
                  <a:srgbClr val="17AD32"/>
                </a:solidFill>
              </a:rPr>
              <a:t>Ma and Qiu, arXiv:1404.6860</a:t>
            </a:r>
            <a:endParaRPr lang="zh-CN" altLang="en-US" sz="1200" dirty="0">
              <a:solidFill>
                <a:srgbClr val="17AD3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7093" y="986335"/>
            <a:ext cx="3859037" cy="421414"/>
            <a:chOff x="277091" y="986334"/>
            <a:chExt cx="3859037" cy="421412"/>
          </a:xfrm>
        </p:grpSpPr>
        <p:sp>
          <p:nvSpPr>
            <p:cNvPr id="3" name="TextBox 2"/>
            <p:cNvSpPr txBox="1"/>
            <p:nvPr/>
          </p:nvSpPr>
          <p:spPr>
            <a:xfrm>
              <a:off x="277091" y="986334"/>
              <a:ext cx="3859037" cy="421412"/>
            </a:xfrm>
            <a:prstGeom prst="rect">
              <a:avLst/>
            </a:prstGeom>
            <a:noFill/>
          </p:spPr>
          <p:txBody>
            <a:bodyPr wrap="none" lIns="82058" tIns="41029" rIns="82058" bIns="41029" rtlCol="0">
              <a:spAutoFit/>
            </a:bodyPr>
            <a:lstStyle/>
            <a:p>
              <a:pPr marL="342820" indent="-342820">
                <a:buFont typeface="Wingdings" charset="2"/>
                <a:buChar char="q"/>
              </a:pPr>
              <a:r>
                <a:rPr lang="en-US" sz="2200" dirty="0">
                  <a:solidFill>
                    <a:srgbClr val="006600"/>
                  </a:solidFill>
                  <a:latin typeface="+mj-lt"/>
                </a:rPr>
                <a:t>MS scheme for                  : </a:t>
              </a:r>
            </a:p>
          </p:txBody>
        </p:sp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008" y="1046592"/>
              <a:ext cx="1130300" cy="330200"/>
            </a:xfrm>
            <a:prstGeom prst="rect">
              <a:avLst/>
            </a:prstGeom>
          </p:spPr>
        </p:pic>
      </p:grpSp>
      <p:pic>
        <p:nvPicPr>
          <p:cNvPr id="33" name="Picture 32" descr="Screen shot 2014-05-15 at 8.30.2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56" y="1407750"/>
            <a:ext cx="4635806" cy="587793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>
            <a:off x="590026" y="2160208"/>
            <a:ext cx="609029" cy="296819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376858" y="1995543"/>
            <a:ext cx="7659255" cy="1570225"/>
            <a:chOff x="1376856" y="2091376"/>
            <a:chExt cx="7659255" cy="1570225"/>
          </a:xfrm>
        </p:grpSpPr>
        <p:grpSp>
          <p:nvGrpSpPr>
            <p:cNvPr id="19" name="Group 18"/>
            <p:cNvGrpSpPr/>
            <p:nvPr/>
          </p:nvGrpSpPr>
          <p:grpSpPr>
            <a:xfrm>
              <a:off x="1376856" y="2091376"/>
              <a:ext cx="6068847" cy="796122"/>
              <a:chOff x="1376856" y="2091376"/>
              <a:chExt cx="6068847" cy="796122"/>
            </a:xfrm>
          </p:grpSpPr>
          <p:pic>
            <p:nvPicPr>
              <p:cNvPr id="16" name="Picture 15" descr="Screen shot 2014-05-15 at 8.58.10 A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6856" y="2091376"/>
                <a:ext cx="5008505" cy="796121"/>
              </a:xfrm>
              <a:prstGeom prst="rect">
                <a:avLst/>
              </a:prstGeom>
            </p:spPr>
          </p:pic>
          <p:pic>
            <p:nvPicPr>
              <p:cNvPr id="17" name="Picture 16" descr="Screen shot 2014-05-15 at 9.02.06 AM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5360" y="2177172"/>
                <a:ext cx="1060343" cy="710326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2732399" y="2887498"/>
              <a:ext cx="6303712" cy="774103"/>
              <a:chOff x="2447028" y="2953430"/>
              <a:chExt cx="6303712" cy="774103"/>
            </a:xfrm>
          </p:grpSpPr>
          <p:pic>
            <p:nvPicPr>
              <p:cNvPr id="10" name="Picture 9" descr="Screen shot 2014-05-15 at 8.58.32 AM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495" y="2953430"/>
                <a:ext cx="3274245" cy="774103"/>
              </a:xfrm>
              <a:prstGeom prst="rect">
                <a:avLst/>
              </a:prstGeom>
            </p:spPr>
          </p:pic>
          <p:pic>
            <p:nvPicPr>
              <p:cNvPr id="18" name="Picture 17" descr="Screen shot 2014-05-15 at 9.02.15 AM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7028" y="2972714"/>
                <a:ext cx="3029468" cy="740284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277092" y="4120424"/>
            <a:ext cx="4481393" cy="420921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Generalized “+” description:  </a:t>
            </a:r>
          </a:p>
        </p:txBody>
      </p:sp>
      <p:pic>
        <p:nvPicPr>
          <p:cNvPr id="38" name="Picture 37" descr="Screen shot 2014-05-15 at 9.05.41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9" y="4505239"/>
            <a:ext cx="4987275" cy="761945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596676" y="3603673"/>
            <a:ext cx="5779449" cy="314042"/>
            <a:chOff x="1514776" y="3679161"/>
            <a:chExt cx="5779449" cy="314042"/>
          </a:xfrm>
        </p:grpSpPr>
        <p:pic>
          <p:nvPicPr>
            <p:cNvPr id="40" name="Picture 39" descr="Screen shot 2014-05-15 at 9.06.19 AM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099" y="3746328"/>
              <a:ext cx="1175126" cy="246875"/>
            </a:xfrm>
            <a:prstGeom prst="rect">
              <a:avLst/>
            </a:prstGeom>
          </p:spPr>
        </p:pic>
        <p:pic>
          <p:nvPicPr>
            <p:cNvPr id="42" name="Picture 41" descr="Screen shot 2014-05-15 at 9.08.04 AM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776" y="3679161"/>
              <a:ext cx="4497886" cy="314042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1520834" y="3592004"/>
            <a:ext cx="881402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where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85360" y="4505237"/>
            <a:ext cx="2554035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 a testing function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03" y="4874569"/>
            <a:ext cx="406400" cy="2667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77092" y="5289417"/>
            <a:ext cx="7687399" cy="420921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Explicit verification of the factorization at one-loop: 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4253" y="5732536"/>
            <a:ext cx="7712035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oefficient functions for all </a:t>
            </a:r>
            <a:r>
              <a:rPr lang="en-US" dirty="0" err="1" smtClean="0">
                <a:solidFill>
                  <a:srgbClr val="0000FF"/>
                </a:solidFill>
              </a:rPr>
              <a:t>partonic</a:t>
            </a:r>
            <a:r>
              <a:rPr lang="en-US" dirty="0" smtClean="0">
                <a:solidFill>
                  <a:srgbClr val="0000FF"/>
                </a:solidFill>
              </a:rPr>
              <a:t> channels are IR safe and finite!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9" name="Picture 48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41" y="6228086"/>
            <a:ext cx="3835400" cy="406400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87" y="4119222"/>
            <a:ext cx="8382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0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From Lattice “x-sections” to PDFs</a:t>
            </a:r>
          </a:p>
        </p:txBody>
      </p:sp>
      <p:pic>
        <p:nvPicPr>
          <p:cNvPr id="6" name="Picture 5" descr="Screen shot 2014-03-31 at 11.47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4" y="1572431"/>
            <a:ext cx="7784589" cy="16076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7092" y="986335"/>
            <a:ext cx="3327231" cy="420921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BNL – RBRC efforts: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419907" y="986334"/>
            <a:ext cx="1941557" cy="1763274"/>
            <a:chOff x="6419905" y="2265067"/>
            <a:chExt cx="1941557" cy="1763274"/>
          </a:xfrm>
        </p:grpSpPr>
        <p:sp>
          <p:nvSpPr>
            <p:cNvPr id="8" name="TextBox 7"/>
            <p:cNvSpPr txBox="1"/>
            <p:nvPr/>
          </p:nvSpPr>
          <p:spPr>
            <a:xfrm>
              <a:off x="6419905" y="2265067"/>
              <a:ext cx="1941557" cy="12003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Case study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Factorization of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Quasi-PDFs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Ma, et al.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472885" y="3465396"/>
              <a:ext cx="0" cy="5629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46992" y="2186664"/>
            <a:ext cx="6352122" cy="1777474"/>
            <a:chOff x="775166" y="3309944"/>
            <a:chExt cx="6352122" cy="1777474"/>
          </a:xfrm>
        </p:grpSpPr>
        <p:sp>
          <p:nvSpPr>
            <p:cNvPr id="23" name="TextBox 22"/>
            <p:cNvSpPr txBox="1"/>
            <p:nvPr/>
          </p:nvSpPr>
          <p:spPr>
            <a:xfrm>
              <a:off x="775166" y="4441087"/>
              <a:ext cx="3201605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On-going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Lattice perturbation theory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23" idx="0"/>
            </p:cNvCxnSpPr>
            <p:nvPr/>
          </p:nvCxnSpPr>
          <p:spPr>
            <a:xfrm flipV="1">
              <a:off x="2375969" y="3309944"/>
              <a:ext cx="0" cy="11311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976771" y="4303397"/>
              <a:ext cx="3150517" cy="51402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77092" y="4202916"/>
            <a:ext cx="1834981" cy="420921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To do list: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6750" y="4748611"/>
            <a:ext cx="8063250" cy="1731221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marL="342820" indent="-342820">
              <a:lnSpc>
                <a:spcPct val="150000"/>
              </a:lnSpc>
              <a:buFont typeface="Wingdings" charset="2"/>
              <a:buChar char="²"/>
            </a:pPr>
            <a:r>
              <a:rPr lang="en-US" dirty="0" smtClean="0">
                <a:solidFill>
                  <a:srgbClr val="0000FF"/>
                </a:solidFill>
              </a:rPr>
              <a:t>Lattice perturbation theory</a:t>
            </a:r>
          </a:p>
          <a:p>
            <a:pPr marL="342820" indent="-342820">
              <a:lnSpc>
                <a:spcPct val="150000"/>
              </a:lnSpc>
              <a:buFont typeface="Wingdings" charset="2"/>
              <a:buChar char="²"/>
            </a:pPr>
            <a:r>
              <a:rPr lang="en-US" dirty="0" smtClean="0">
                <a:solidFill>
                  <a:srgbClr val="0000FF"/>
                </a:solidFill>
              </a:rPr>
              <a:t>UV finite – “lattice renormalization (cutoff or other renormalization)</a:t>
            </a:r>
          </a:p>
          <a:p>
            <a:pPr marL="342820" indent="-342820">
              <a:lnSpc>
                <a:spcPct val="150000"/>
              </a:lnSpc>
              <a:buFont typeface="Wingdings" charset="2"/>
              <a:buChar char="²"/>
            </a:pPr>
            <a:r>
              <a:rPr lang="en-US" dirty="0" smtClean="0">
                <a:solidFill>
                  <a:srgbClr val="0000FF"/>
                </a:solidFill>
              </a:rPr>
              <a:t>Need to verify that it is IR safe</a:t>
            </a:r>
          </a:p>
          <a:p>
            <a:pPr marL="342820" indent="-342820">
              <a:lnSpc>
                <a:spcPct val="150000"/>
              </a:lnSpc>
              <a:buFont typeface="Wingdings" charset="2"/>
              <a:buChar char="²"/>
            </a:pPr>
            <a:r>
              <a:rPr lang="en-US" dirty="0" smtClean="0">
                <a:solidFill>
                  <a:srgbClr val="0000FF"/>
                </a:solidFill>
              </a:rPr>
              <a:t>Need to show indeed that CO divergence is the same as PDFs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2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ea typeface="ＭＳ Ｐゴシック" pitchFamily="-107" charset="-128"/>
                <a:cs typeface="ＭＳ Ｐゴシック" pitchFamily="-107" charset="-128"/>
              </a:rPr>
              <a:t>Lattice perturbation theory</a:t>
            </a:r>
            <a:endParaRPr lang="en-US" sz="2800" b="1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3082" y="853532"/>
            <a:ext cx="4167177" cy="390618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Feynman rules (Feynman gauge)</a:t>
            </a:r>
            <a:endParaRPr lang="en-US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458" y="1266776"/>
            <a:ext cx="29418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200" dirty="0" smtClean="0">
                <a:solidFill>
                  <a:srgbClr val="006500"/>
                </a:solidFill>
              </a:rPr>
              <a:t>Gluon propagator:</a:t>
            </a:r>
            <a:endParaRPr lang="en-US" sz="2200" dirty="0">
              <a:solidFill>
                <a:srgbClr val="0065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3073400"/>
            <a:ext cx="2044700" cy="71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3073400"/>
            <a:ext cx="2044700" cy="71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3073400"/>
            <a:ext cx="2044700" cy="71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634" y="2439466"/>
            <a:ext cx="29674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200" dirty="0" smtClean="0">
                <a:solidFill>
                  <a:srgbClr val="006500"/>
                </a:solidFill>
              </a:rPr>
              <a:t>Quark propagator:</a:t>
            </a:r>
            <a:endParaRPr lang="en-US" sz="2200" dirty="0">
              <a:solidFill>
                <a:srgbClr val="0065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044" y="3686225"/>
            <a:ext cx="32752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200" dirty="0" smtClean="0">
                <a:solidFill>
                  <a:srgbClr val="006500"/>
                </a:solidFill>
              </a:rPr>
              <a:t>Quark-Gluon vertex:</a:t>
            </a:r>
            <a:endParaRPr lang="en-US" sz="2200" dirty="0">
              <a:solidFill>
                <a:srgbClr val="0065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044" y="5166612"/>
            <a:ext cx="3865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200" dirty="0" smtClean="0">
                <a:solidFill>
                  <a:srgbClr val="006500"/>
                </a:solidFill>
              </a:rPr>
              <a:t>Quark-Two-Gluon vertex:</a:t>
            </a:r>
            <a:endParaRPr lang="en-US" sz="2200" dirty="0">
              <a:solidFill>
                <a:srgbClr val="006500"/>
              </a:solidFill>
            </a:endParaRPr>
          </a:p>
        </p:txBody>
      </p:sp>
      <p:pic>
        <p:nvPicPr>
          <p:cNvPr id="8" name="Picture 7" descr="Screen shot 2014-11-05 at 8.30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25" y="1697663"/>
            <a:ext cx="7193077" cy="733412"/>
          </a:xfrm>
          <a:prstGeom prst="rect">
            <a:avLst/>
          </a:prstGeom>
        </p:spPr>
      </p:pic>
      <p:pic>
        <p:nvPicPr>
          <p:cNvPr id="13" name="Picture 12" descr="Screen shot 2014-11-05 at 8.31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25" y="2870353"/>
            <a:ext cx="7425112" cy="792258"/>
          </a:xfrm>
          <a:prstGeom prst="rect">
            <a:avLst/>
          </a:prstGeom>
        </p:spPr>
      </p:pic>
      <p:pic>
        <p:nvPicPr>
          <p:cNvPr id="14" name="Picture 13" descr="Screen shot 2014-11-05 at 8.31.1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86" y="4117112"/>
            <a:ext cx="7886128" cy="1052116"/>
          </a:xfrm>
          <a:prstGeom prst="rect">
            <a:avLst/>
          </a:prstGeom>
        </p:spPr>
      </p:pic>
      <p:pic>
        <p:nvPicPr>
          <p:cNvPr id="15" name="Picture 14" descr="Screen shot 2014-11-05 at 8.36.0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17" y="5597499"/>
            <a:ext cx="6362636" cy="117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ea typeface="ＭＳ Ｐゴシック" pitchFamily="-107" charset="-128"/>
                <a:cs typeface="ＭＳ Ｐゴシック" pitchFamily="-107" charset="-128"/>
              </a:rPr>
              <a:t>Discretized quasi-PDFs </a:t>
            </a:r>
            <a:endParaRPr lang="en-US" sz="2800" b="1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3" y="1477671"/>
            <a:ext cx="8019245" cy="740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458" y="924869"/>
            <a:ext cx="38523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200" dirty="0" smtClean="0">
                <a:solidFill>
                  <a:srgbClr val="006500"/>
                </a:solidFill>
              </a:rPr>
              <a:t>Quasi-quark distribution:</a:t>
            </a:r>
            <a:endParaRPr lang="en-US" sz="2200" dirty="0">
              <a:solidFill>
                <a:srgbClr val="0065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458" y="2836055"/>
            <a:ext cx="24545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200" dirty="0" smtClean="0">
                <a:solidFill>
                  <a:srgbClr val="006500"/>
                </a:solidFill>
              </a:rPr>
              <a:t>Simplest case:</a:t>
            </a:r>
            <a:endParaRPr lang="en-US" sz="2200" dirty="0">
              <a:solidFill>
                <a:srgbClr val="0065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9374" y="2256181"/>
            <a:ext cx="4472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Discretized operator is not unique! 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8" name="Picture 7" descr="Screen shot 2014-11-05 at 8.42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3" y="3266942"/>
            <a:ext cx="8276923" cy="31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ea typeface="ＭＳ Ｐゴシック" pitchFamily="-107" charset="-128"/>
                <a:cs typeface="ＭＳ Ｐゴシック" pitchFamily="-107" charset="-128"/>
              </a:rPr>
              <a:t>Feynman diagrams in lattice PT</a:t>
            </a:r>
            <a:endParaRPr lang="en-US" sz="2800" b="1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2" name="Picture 1" descr="Screen shot 2014-11-05 at 8.4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9" y="1135621"/>
            <a:ext cx="8348078" cy="551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1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Infrared </a:t>
            </a:r>
            <a:r>
              <a:rPr lang="en-US" sz="2800" b="1" dirty="0" smtClean="0">
                <a:ea typeface="ＭＳ Ｐゴシック" pitchFamily="-107" charset="-128"/>
                <a:cs typeface="ＭＳ Ｐゴシック" pitchFamily="-107" charset="-128"/>
              </a:rPr>
              <a:t>Safe</a:t>
            </a:r>
            <a:endParaRPr lang="en-US" sz="2800" b="1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2" name="Picture 1" descr="Screen shot 2014-11-05 at 8.4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65" y="1488926"/>
            <a:ext cx="8096791" cy="4116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458" y="924869"/>
            <a:ext cx="48526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200" dirty="0" smtClean="0">
                <a:solidFill>
                  <a:srgbClr val="006500"/>
                </a:solidFill>
              </a:rPr>
              <a:t>Calculation in coordinate space:</a:t>
            </a:r>
            <a:endParaRPr lang="en-US" sz="2200" dirty="0">
              <a:solidFill>
                <a:srgbClr val="0065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458" y="5611376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200" dirty="0" smtClean="0">
                <a:solidFill>
                  <a:srgbClr val="006500"/>
                </a:solidFill>
              </a:rPr>
              <a:t>IR cancelation:</a:t>
            </a:r>
            <a:endParaRPr lang="en-US" sz="2200" dirty="0">
              <a:solidFill>
                <a:srgbClr val="0065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165" y="6203185"/>
            <a:ext cx="809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Cancelation of soft divergence is manifested in Feynman gauge!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4204" y="5387135"/>
            <a:ext cx="3022033" cy="562540"/>
            <a:chOff x="4574204" y="5387135"/>
            <a:chExt cx="3022033" cy="562540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509" y="5514135"/>
              <a:ext cx="2806700" cy="330200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4574204" y="5387135"/>
              <a:ext cx="3022033" cy="562540"/>
            </a:xfrm>
            <a:prstGeom prst="frame">
              <a:avLst>
                <a:gd name="adj1" fmla="val 4784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888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ea typeface="ＭＳ Ｐゴシック" pitchFamily="-107" charset="-128"/>
                <a:cs typeface="ＭＳ Ｐゴシック" pitchFamily="-107" charset="-128"/>
              </a:rPr>
              <a:t>Calculation technique</a:t>
            </a:r>
            <a:endParaRPr lang="en-US" sz="2800" b="1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6465" y="831866"/>
            <a:ext cx="3437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7AD32"/>
                </a:solidFill>
              </a:rPr>
              <a:t>H. Kawai, </a:t>
            </a:r>
            <a:r>
              <a:rPr lang="en-US" sz="1400" dirty="0" err="1" smtClean="0">
                <a:solidFill>
                  <a:srgbClr val="17AD32"/>
                </a:solidFill>
              </a:rPr>
              <a:t>Nucl</a:t>
            </a:r>
            <a:r>
              <a:rPr lang="en-US" sz="1400" dirty="0" smtClean="0">
                <a:solidFill>
                  <a:srgbClr val="17AD32"/>
                </a:solidFill>
              </a:rPr>
              <a:t>. Phys. B189 (1981)40</a:t>
            </a:r>
          </a:p>
          <a:p>
            <a:r>
              <a:rPr lang="en-US" sz="1400" dirty="0" smtClean="0">
                <a:solidFill>
                  <a:srgbClr val="17AD32"/>
                </a:solidFill>
              </a:rPr>
              <a:t>S. </a:t>
            </a:r>
            <a:r>
              <a:rPr lang="en-US" sz="1400" dirty="0" err="1" smtClean="0">
                <a:solidFill>
                  <a:srgbClr val="17AD32"/>
                </a:solidFill>
              </a:rPr>
              <a:t>Capitani</a:t>
            </a:r>
            <a:r>
              <a:rPr lang="en-US" sz="1400" dirty="0" smtClean="0">
                <a:solidFill>
                  <a:srgbClr val="17AD32"/>
                </a:solidFill>
              </a:rPr>
              <a:t>, Phys. Rept. 382(2003)113</a:t>
            </a:r>
            <a:endParaRPr lang="en-US" sz="1400" dirty="0">
              <a:solidFill>
                <a:srgbClr val="17AD32"/>
              </a:solidFill>
            </a:endParaRPr>
          </a:p>
        </p:txBody>
      </p:sp>
      <p:pic>
        <p:nvPicPr>
          <p:cNvPr id="3" name="Picture 2" descr="Screen shot 2014-11-05 at 8.52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40" y="975867"/>
            <a:ext cx="2474380" cy="1412367"/>
          </a:xfrm>
          <a:prstGeom prst="rect">
            <a:avLst/>
          </a:prstGeom>
        </p:spPr>
      </p:pic>
      <p:pic>
        <p:nvPicPr>
          <p:cNvPr id="5" name="Picture 4" descr="Screen shot 2014-11-05 at 8.52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92" y="1407476"/>
            <a:ext cx="3941537" cy="980758"/>
          </a:xfrm>
          <a:prstGeom prst="rect">
            <a:avLst/>
          </a:prstGeom>
        </p:spPr>
      </p:pic>
      <p:pic>
        <p:nvPicPr>
          <p:cNvPr id="6" name="Picture 5" descr="Screen shot 2014-11-05 at 8.53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4" y="2388234"/>
            <a:ext cx="8222955" cy="43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3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142" tIns="45573" rIns="91142" bIns="45573" anchor="ctr">
            <a:prstTxWarp prst="textNoShape">
              <a:avLst/>
            </a:prstTxWarp>
          </a:bodyPr>
          <a:lstStyle/>
          <a:p>
            <a:pPr algn="ctr" defTabSz="456453"/>
            <a:r>
              <a:rPr lang="en-US" sz="2800" b="1" dirty="0">
                <a:solidFill>
                  <a:prstClr val="black"/>
                </a:solidFill>
                <a:latin typeface="Arial Rounded MT Bold"/>
                <a:ea typeface="ＭＳ Ｐゴシック" pitchFamily="-107" charset="-128"/>
                <a:cs typeface="ＭＳ Ｐゴシック" pitchFamily="-107" charset="-128"/>
              </a:rPr>
              <a:t>Nuclear 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05" y="941307"/>
            <a:ext cx="4970999" cy="420901"/>
          </a:xfrm>
          <a:prstGeom prst="rect">
            <a:avLst/>
          </a:prstGeom>
          <a:noFill/>
        </p:spPr>
        <p:txBody>
          <a:bodyPr wrap="none" lIns="81931" tIns="40964" rIns="81931" bIns="40964" rtlCol="0">
            <a:spAutoFit/>
          </a:bodyPr>
          <a:lstStyle/>
          <a:p>
            <a:pPr defTabSz="456453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Arial Rounded MT Bold"/>
                <a:cs typeface="Arial Rounded MT Bold"/>
              </a:rPr>
              <a:t> Nucleus:  </a:t>
            </a:r>
            <a:r>
              <a:rPr lang="en-US" sz="2200" i="1" dirty="0">
                <a:solidFill>
                  <a:srgbClr val="006600"/>
                </a:solidFill>
                <a:latin typeface="Arial Rounded MT Bold"/>
                <a:cs typeface="Arial Rounded MT Bold"/>
              </a:rPr>
              <a:t>Core of visible matter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86185" y="1501694"/>
            <a:ext cx="5148588" cy="2011881"/>
            <a:chOff x="786184" y="1501694"/>
            <a:chExt cx="5730195" cy="2261155"/>
          </a:xfrm>
        </p:grpSpPr>
        <p:grpSp>
          <p:nvGrpSpPr>
            <p:cNvPr id="14" name="Group 13"/>
            <p:cNvGrpSpPr/>
            <p:nvPr/>
          </p:nvGrpSpPr>
          <p:grpSpPr>
            <a:xfrm>
              <a:off x="786184" y="1501694"/>
              <a:ext cx="5730195" cy="2261155"/>
              <a:chOff x="786184" y="1501694"/>
              <a:chExt cx="5730195" cy="226115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6184" y="1501694"/>
                <a:ext cx="5334000" cy="2261155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3313881" y="2058884"/>
                <a:ext cx="3202498" cy="1661100"/>
                <a:chOff x="3313881" y="2058884"/>
                <a:chExt cx="3202498" cy="16611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3597930" y="2965634"/>
                  <a:ext cx="2918449" cy="7543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6453"/>
                  <a:endParaRPr lang="en-US">
                    <a:solidFill>
                      <a:prstClr val="white"/>
                    </a:solidFill>
                    <a:latin typeface="Arial Rounded MT Bold"/>
                  </a:endParaRPr>
                </a:p>
              </p:txBody>
            </p:sp>
            <p:grpSp>
              <p:nvGrpSpPr>
                <p:cNvPr id="5" name="Group 4"/>
                <p:cNvGrpSpPr/>
                <p:nvPr/>
              </p:nvGrpSpPr>
              <p:grpSpPr>
                <a:xfrm>
                  <a:off x="3313881" y="2058884"/>
                  <a:ext cx="3202498" cy="1234318"/>
                  <a:chOff x="3313881" y="2058884"/>
                  <a:chExt cx="3202498" cy="1234318"/>
                </a:xfrm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3514843" y="2058884"/>
                    <a:ext cx="3001536" cy="9067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6453"/>
                    <a:endParaRPr lang="en-US">
                      <a:solidFill>
                        <a:prstClr val="white"/>
                      </a:solidFill>
                      <a:latin typeface="Arial Rounded MT Bold"/>
                    </a:endParaRPr>
                  </a:p>
                </p:txBody>
              </p:sp>
              <p:sp>
                <p:nvSpPr>
                  <p:cNvPr id="3" name="Plaque 2"/>
                  <p:cNvSpPr/>
                  <p:nvPr/>
                </p:nvSpPr>
                <p:spPr>
                  <a:xfrm>
                    <a:off x="3313881" y="2638065"/>
                    <a:ext cx="678936" cy="655137"/>
                  </a:xfrm>
                  <a:prstGeom prst="plaqu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6453"/>
                    <a:endParaRPr lang="en-US">
                      <a:solidFill>
                        <a:prstClr val="white"/>
                      </a:solidFill>
                      <a:latin typeface="Arial Rounded MT Bold"/>
                    </a:endParaRPr>
                  </a:p>
                </p:txBody>
              </p:sp>
            </p:grpSp>
          </p:grpSp>
        </p:grpSp>
        <p:sp>
          <p:nvSpPr>
            <p:cNvPr id="16" name="Moon 15"/>
            <p:cNvSpPr/>
            <p:nvPr/>
          </p:nvSpPr>
          <p:spPr>
            <a:xfrm flipH="1">
              <a:off x="3350856" y="2405642"/>
              <a:ext cx="402108" cy="612089"/>
            </a:xfrm>
            <a:prstGeom prst="moon">
              <a:avLst>
                <a:gd name="adj" fmla="val 6180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453"/>
              <a:endParaRPr lang="en-US">
                <a:solidFill>
                  <a:prstClr val="white"/>
                </a:solidFill>
                <a:latin typeface="Arial Rounded MT Bold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31277" y="2891118"/>
            <a:ext cx="4792607" cy="2889270"/>
            <a:chOff x="786185" y="2943806"/>
            <a:chExt cx="4792607" cy="2889270"/>
          </a:xfrm>
        </p:grpSpPr>
        <p:grpSp>
          <p:nvGrpSpPr>
            <p:cNvPr id="26" name="Group 25"/>
            <p:cNvGrpSpPr/>
            <p:nvPr/>
          </p:nvGrpSpPr>
          <p:grpSpPr>
            <a:xfrm>
              <a:off x="786185" y="3513576"/>
              <a:ext cx="3890415" cy="2319500"/>
              <a:chOff x="786185" y="3513575"/>
              <a:chExt cx="4031587" cy="2511377"/>
            </a:xfrm>
          </p:grpSpPr>
          <p:pic>
            <p:nvPicPr>
              <p:cNvPr id="24" name="Picture 23" descr="nuc_fission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185" y="3513575"/>
                <a:ext cx="4031587" cy="2467609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2150127" y="4425414"/>
                <a:ext cx="2225379" cy="15995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 defTabSz="456453"/>
                <a:r>
                  <a:rPr lang="en-US" b="1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Nuclear Binding</a:t>
                </a:r>
              </a:p>
              <a:p>
                <a:pPr algn="ctr" defTabSz="456453"/>
                <a:r>
                  <a:rPr lang="en-US" b="1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Energy</a:t>
                </a:r>
              </a:p>
              <a:p>
                <a:pPr algn="ctr" defTabSz="456453"/>
                <a:r>
                  <a:rPr lang="en-US" b="1" i="1" dirty="0" smtClean="0">
                    <a:solidFill>
                      <a:srgbClr val="FF0000"/>
                    </a:solidFill>
                    <a:latin typeface="+mj-lt"/>
                    <a:cs typeface="Times New Roman"/>
                  </a:rPr>
                  <a:t>Source of nuclear</a:t>
                </a:r>
              </a:p>
              <a:p>
                <a:pPr algn="ctr" defTabSz="456453"/>
                <a:r>
                  <a:rPr lang="en-US" b="1" i="1" dirty="0" smtClean="0">
                    <a:solidFill>
                      <a:srgbClr val="FF0000"/>
                    </a:solidFill>
                    <a:latin typeface="+mj-lt"/>
                    <a:cs typeface="Times New Roman"/>
                  </a:rPr>
                  <a:t>power</a:t>
                </a:r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>
            <a:xfrm flipH="1">
              <a:off x="4821592" y="2943806"/>
              <a:ext cx="757200" cy="3679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821592" y="4000253"/>
            <a:ext cx="4322408" cy="2820138"/>
            <a:chOff x="4821592" y="4000253"/>
            <a:chExt cx="4322408" cy="282013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1937" y="4473062"/>
              <a:ext cx="3852063" cy="2347329"/>
            </a:xfrm>
            <a:prstGeom prst="rect">
              <a:avLst/>
            </a:prstGeom>
          </p:spPr>
        </p:pic>
        <p:cxnSp>
          <p:nvCxnSpPr>
            <p:cNvPr id="29" name="Straight Arrow Connector 28"/>
            <p:cNvCxnSpPr/>
            <p:nvPr/>
          </p:nvCxnSpPr>
          <p:spPr>
            <a:xfrm>
              <a:off x="4821592" y="4000253"/>
              <a:ext cx="757199" cy="357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702887" y="831865"/>
            <a:ext cx="3977819" cy="3525588"/>
            <a:chOff x="4702873" y="831865"/>
            <a:chExt cx="3977819" cy="3525588"/>
          </a:xfrm>
        </p:grpSpPr>
        <p:pic>
          <p:nvPicPr>
            <p:cNvPr id="19" name="Picture 18" descr="Screen shot 2013-08-11 at 9.36.57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122" y="831865"/>
              <a:ext cx="2945570" cy="3525588"/>
            </a:xfrm>
            <a:prstGeom prst="rect">
              <a:avLst/>
            </a:prstGeom>
          </p:spPr>
        </p:pic>
        <p:cxnSp>
          <p:nvCxnSpPr>
            <p:cNvPr id="33" name="Straight Arrow Connector 32"/>
            <p:cNvCxnSpPr/>
            <p:nvPr/>
          </p:nvCxnSpPr>
          <p:spPr>
            <a:xfrm>
              <a:off x="4702873" y="2512789"/>
              <a:ext cx="87591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77091" y="5983919"/>
            <a:ext cx="4572000" cy="803523"/>
            <a:chOff x="277091" y="5983939"/>
            <a:chExt cx="4572001" cy="803521"/>
          </a:xfrm>
        </p:grpSpPr>
        <p:sp>
          <p:nvSpPr>
            <p:cNvPr id="37" name="TextBox 36"/>
            <p:cNvSpPr txBox="1"/>
            <p:nvPr/>
          </p:nvSpPr>
          <p:spPr>
            <a:xfrm>
              <a:off x="277091" y="5983939"/>
              <a:ext cx="4153991" cy="421413"/>
            </a:xfrm>
            <a:prstGeom prst="rect">
              <a:avLst/>
            </a:prstGeom>
            <a:noFill/>
          </p:spPr>
          <p:txBody>
            <a:bodyPr wrap="none" lIns="82058" tIns="41029" rIns="82058" bIns="41029" rtlCol="0">
              <a:spAutoFit/>
            </a:bodyPr>
            <a:lstStyle/>
            <a:p>
              <a:pPr defTabSz="456453">
                <a:buFont typeface="Wingdings" charset="2"/>
                <a:buChar char="q"/>
              </a:pPr>
              <a:r>
                <a:rPr lang="en-US" sz="2200" dirty="0">
                  <a:solidFill>
                    <a:srgbClr val="006600"/>
                  </a:solidFill>
                  <a:latin typeface="Arial Rounded MT Bold"/>
                  <a:cs typeface="Arial Rounded MT Bold"/>
                </a:rPr>
                <a:t> Building blocks – nucleons: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2000" y="6387351"/>
              <a:ext cx="408709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6453"/>
              <a:r>
                <a:rPr lang="en-US" sz="2000" i="1" dirty="0">
                  <a:solidFill>
                    <a:srgbClr val="FF0000"/>
                  </a:solidFill>
                  <a:latin typeface="Arial Rounded MT Bold"/>
                  <a:cs typeface="Times New Roman"/>
                </a:rPr>
                <a:t>Role of nucleon structure?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444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ea typeface="ＭＳ Ｐゴシック" pitchFamily="-107" charset="-128"/>
                <a:cs typeface="ＭＳ Ｐゴシック" pitchFamily="-107" charset="-128"/>
              </a:rPr>
              <a:t>Preliminary result from lattice PT </a:t>
            </a:r>
            <a:endParaRPr lang="en-US" sz="2800" b="1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2" name="Picture 1" descr="Screen shot 2014-11-05 at 8.5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3" y="1001302"/>
            <a:ext cx="8692143" cy="5273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2741" y="6274950"/>
            <a:ext cx="814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Same collinear divergence as that calculated in </a:t>
            </a:r>
            <a:r>
              <a:rPr lang="en-US" sz="2000" i="1" dirty="0" err="1" smtClean="0">
                <a:solidFill>
                  <a:srgbClr val="FF0000"/>
                </a:solidFill>
              </a:rPr>
              <a:t>Minkovski</a:t>
            </a:r>
            <a:r>
              <a:rPr lang="en-US" sz="2000" i="1" dirty="0" smtClean="0">
                <a:solidFill>
                  <a:srgbClr val="FF0000"/>
                </a:solidFill>
              </a:rPr>
              <a:t> space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0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Summary and outlook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091" y="934125"/>
            <a:ext cx="8866909" cy="759950"/>
          </a:xfrm>
          <a:prstGeom prst="rect">
            <a:avLst/>
          </a:prstGeom>
          <a:noFill/>
        </p:spPr>
        <p:txBody>
          <a:bodyPr wrap="squar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500"/>
                </a:solidFill>
                <a:latin typeface="+mj-lt"/>
              </a:rPr>
              <a:t>“lattice cross sections” = </a:t>
            </a:r>
            <a:r>
              <a:rPr lang="en-US" sz="2200" dirty="0" err="1">
                <a:solidFill>
                  <a:srgbClr val="006500"/>
                </a:solidFill>
                <a:latin typeface="+mj-lt"/>
              </a:rPr>
              <a:t>hadronic</a:t>
            </a:r>
            <a:r>
              <a:rPr lang="en-US" sz="2200" dirty="0">
                <a:solidFill>
                  <a:srgbClr val="006500"/>
                </a:solidFill>
                <a:latin typeface="+mj-lt"/>
              </a:rPr>
              <a:t> matrix elements </a:t>
            </a:r>
          </a:p>
          <a:p>
            <a:r>
              <a:rPr lang="en-US" sz="2200" dirty="0">
                <a:solidFill>
                  <a:srgbClr val="006500"/>
                </a:solidFill>
                <a:latin typeface="+mj-lt"/>
              </a:rPr>
              <a:t>     </a:t>
            </a:r>
            <a:r>
              <a:rPr lang="en-US" sz="2200" dirty="0" smtClean="0">
                <a:solidFill>
                  <a:srgbClr val="006500"/>
                </a:solidFill>
                <a:latin typeface="+mj-lt"/>
              </a:rPr>
              <a:t>  </a:t>
            </a:r>
            <a:r>
              <a:rPr lang="en-US" sz="2200" dirty="0" smtClean="0">
                <a:solidFill>
                  <a:srgbClr val="FF6600"/>
                </a:solidFill>
                <a:latin typeface="+mj-lt"/>
              </a:rPr>
              <a:t>calculable</a:t>
            </a:r>
            <a:r>
              <a:rPr lang="en-US" sz="22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in Lattice QCD and </a:t>
            </a:r>
            <a:r>
              <a:rPr lang="en-US" sz="2200" dirty="0" err="1">
                <a:solidFill>
                  <a:srgbClr val="FF6600"/>
                </a:solidFill>
                <a:latin typeface="+mj-lt"/>
              </a:rPr>
              <a:t>factorizable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 in </a:t>
            </a:r>
            <a:r>
              <a:rPr lang="en-US" sz="2200" dirty="0" smtClean="0">
                <a:solidFill>
                  <a:srgbClr val="0000FF"/>
                </a:solidFill>
                <a:latin typeface="+mj-lt"/>
              </a:rPr>
              <a:t>QCD</a:t>
            </a:r>
            <a:endParaRPr lang="en-US" sz="22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093" y="3932219"/>
            <a:ext cx="8919312" cy="1778758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Conservation of difficulties 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– complementarity</a:t>
            </a:r>
            <a:r>
              <a:rPr lang="en-US" sz="2200" dirty="0">
                <a:solidFill>
                  <a:srgbClr val="006600"/>
                </a:solidFill>
                <a:latin typeface="+mj-lt"/>
              </a:rPr>
              <a:t>:</a:t>
            </a:r>
          </a:p>
          <a:p>
            <a:r>
              <a:rPr lang="en-US" sz="2200" dirty="0">
                <a:solidFill>
                  <a:srgbClr val="006600"/>
                </a:solidFill>
                <a:latin typeface="+mj-lt"/>
              </a:rPr>
              <a:t>     	   High energy scattering experiments </a:t>
            </a:r>
          </a:p>
          <a:p>
            <a:r>
              <a:rPr lang="en-US" sz="2200" dirty="0">
                <a:solidFill>
                  <a:srgbClr val="006600"/>
                </a:solidFill>
                <a:latin typeface="+mj-lt"/>
              </a:rPr>
              <a:t>		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– less sensitive to large x </a:t>
            </a:r>
            <a:r>
              <a:rPr lang="en-US" sz="2200" dirty="0" err="1">
                <a:solidFill>
                  <a:srgbClr val="0000FF"/>
                </a:solidFill>
                <a:latin typeface="+mj-lt"/>
              </a:rPr>
              <a:t>parton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 distribution/correlation</a:t>
            </a:r>
          </a:p>
          <a:p>
            <a:r>
              <a:rPr lang="en-US" sz="2200" dirty="0">
                <a:solidFill>
                  <a:srgbClr val="006600"/>
                </a:solidFill>
                <a:latin typeface="+mj-lt"/>
              </a:rPr>
              <a:t>	   “Lattice </a:t>
            </a:r>
            <a:r>
              <a:rPr lang="en-US" sz="2200" dirty="0" err="1">
                <a:solidFill>
                  <a:srgbClr val="006600"/>
                </a:solidFill>
                <a:latin typeface="+mj-lt"/>
              </a:rPr>
              <a:t>factorizable</a:t>
            </a:r>
            <a:r>
              <a:rPr lang="en-US" sz="2200" dirty="0">
                <a:solidFill>
                  <a:srgbClr val="006600"/>
                </a:solidFill>
                <a:latin typeface="+mj-lt"/>
              </a:rPr>
              <a:t> cross sections”</a:t>
            </a:r>
          </a:p>
          <a:p>
            <a:r>
              <a:rPr lang="en-US" sz="2200" dirty="0">
                <a:solidFill>
                  <a:srgbClr val="006600"/>
                </a:solidFill>
                <a:latin typeface="+mj-lt"/>
              </a:rPr>
              <a:t>		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– more suited for large x </a:t>
            </a:r>
            <a:r>
              <a:rPr lang="en-US" sz="2200" dirty="0" err="1">
                <a:solidFill>
                  <a:srgbClr val="0000FF"/>
                </a:solidFill>
                <a:latin typeface="+mj-lt"/>
              </a:rPr>
              <a:t>partons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093" y="5795665"/>
            <a:ext cx="9167991" cy="420921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Lattice QCD can calculate PDFs, but, more works are needed!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10907" y="6216586"/>
            <a:ext cx="2090311" cy="52322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093" y="2458944"/>
            <a:ext cx="8275564" cy="76941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</a:rPr>
              <a:t>Extract PDFs by </a:t>
            </a:r>
            <a:r>
              <a:rPr lang="en-US" sz="2200" dirty="0">
                <a:solidFill>
                  <a:srgbClr val="FF0000"/>
                </a:solidFill>
              </a:rPr>
              <a:t>global analysis of data </a:t>
            </a:r>
            <a:r>
              <a:rPr lang="en-US" sz="2200" dirty="0">
                <a:solidFill>
                  <a:srgbClr val="006600"/>
                </a:solidFill>
              </a:rPr>
              <a:t>on “Lattice cross sections”.  Same should work for other distributions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7846" y="1705833"/>
            <a:ext cx="5989086" cy="717912"/>
            <a:chOff x="774095" y="1904573"/>
            <a:chExt cx="5989086" cy="717912"/>
          </a:xfrm>
        </p:grpSpPr>
        <p:sp>
          <p:nvSpPr>
            <p:cNvPr id="5" name="TextBox 4"/>
            <p:cNvSpPr txBox="1"/>
            <p:nvPr/>
          </p:nvSpPr>
          <p:spPr>
            <a:xfrm>
              <a:off x="774095" y="1904573"/>
              <a:ext cx="379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Key difference from 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Ji’s</a:t>
              </a:r>
              <a:r>
                <a:rPr lang="en-US" sz="2000" dirty="0" smtClean="0">
                  <a:solidFill>
                    <a:srgbClr val="0000FF"/>
                  </a:solidFill>
                </a:rPr>
                <a:t> idea: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3810" y="2222375"/>
              <a:ext cx="50093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Expansion in 1/μ instead of that in 1/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0000FF"/>
                  </a:solidFill>
                </a:rPr>
                <a:t>z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6" name="Picture 15" descr="Screen shot 2014-05-15 at 7.01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75" y="3100993"/>
            <a:ext cx="5782444" cy="83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0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endParaRPr lang="en-US" sz="2800" b="1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3952" y="2847508"/>
            <a:ext cx="3211855" cy="529117"/>
          </a:xfrm>
          <a:prstGeom prst="rect">
            <a:avLst/>
          </a:prstGeom>
          <a:noFill/>
        </p:spPr>
        <p:txBody>
          <a:bodyPr wrap="none" lIns="82021" tIns="41010" rIns="82021" bIns="41010" rtlCol="0">
            <a:spAutoFit/>
          </a:bodyPr>
          <a:lstStyle/>
          <a:p>
            <a:pPr algn="ctr"/>
            <a:r>
              <a:rPr lang="en-US" sz="2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67140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2"/>
            <a:ext cx="9144000" cy="831861"/>
          </a:xfrm>
          <a:prstGeom prst="rect">
            <a:avLst/>
          </a:prstGeom>
          <a:solidFill>
            <a:srgbClr val="A7FFFF"/>
          </a:solidFill>
          <a:ln w="9525">
            <a:noFill/>
            <a:miter lim="800000"/>
            <a:headEnd/>
            <a:tailEnd/>
          </a:ln>
        </p:spPr>
        <p:txBody>
          <a:bodyPr lIns="91301" tIns="45652" rIns="91301" bIns="45652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+mj-lt"/>
                <a:ea typeface="ＭＳ Ｐゴシック" pitchFamily="-107" charset="-128"/>
                <a:cs typeface="ＭＳ Ｐゴシック" pitchFamily="-107" charset="-128"/>
              </a:rPr>
              <a:t>Quantum </a:t>
            </a:r>
            <a:r>
              <a:rPr lang="en-US" sz="2800" dirty="0" err="1">
                <a:latin typeface="+mj-lt"/>
                <a:ea typeface="ＭＳ Ｐゴシック" pitchFamily="-107" charset="-128"/>
                <a:cs typeface="ＭＳ Ｐゴシック" pitchFamily="-107" charset="-128"/>
              </a:rPr>
              <a:t>Chromodynamics</a:t>
            </a:r>
            <a:r>
              <a:rPr lang="en-US" sz="2800" dirty="0">
                <a:latin typeface="+mj-lt"/>
                <a:ea typeface="ＭＳ Ｐゴシック" pitchFamily="-107" charset="-128"/>
                <a:cs typeface="ＭＳ Ｐゴシック" pitchFamily="-107" charset="-128"/>
              </a:rPr>
              <a:t> (QCD)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5148" y="874060"/>
            <a:ext cx="6409887" cy="449106"/>
          </a:xfrm>
          <a:prstGeom prst="rect">
            <a:avLst/>
          </a:prstGeom>
          <a:noFill/>
        </p:spPr>
        <p:txBody>
          <a:bodyPr wrap="none" lIns="81949" tIns="40973" rIns="81949" bIns="40973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rgbClr val="FF0000"/>
                </a:solidFill>
                <a:latin typeface="Arial Rounded MT Bold"/>
                <a:cs typeface="Arial Rounded MT Bold"/>
              </a:rPr>
              <a:t>A quantum field theory of quarks and gluons </a:t>
            </a:r>
          </a:p>
        </p:txBody>
      </p:sp>
      <p:grpSp>
        <p:nvGrpSpPr>
          <p:cNvPr id="3" name="Group 42"/>
          <p:cNvGrpSpPr/>
          <p:nvPr/>
        </p:nvGrpSpPr>
        <p:grpSpPr>
          <a:xfrm>
            <a:off x="277096" y="1411950"/>
            <a:ext cx="8343327" cy="923329"/>
            <a:chOff x="304800" y="1676400"/>
            <a:chExt cx="9177660" cy="1046439"/>
          </a:xfrm>
        </p:grpSpPr>
        <p:grpSp>
          <p:nvGrpSpPr>
            <p:cNvPr id="5" name="Group 40"/>
            <p:cNvGrpSpPr/>
            <p:nvPr/>
          </p:nvGrpSpPr>
          <p:grpSpPr>
            <a:xfrm>
              <a:off x="304800" y="1676400"/>
              <a:ext cx="9177660" cy="1046439"/>
              <a:chOff x="304800" y="1676400"/>
              <a:chExt cx="9177660" cy="104643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04800" y="1676400"/>
                <a:ext cx="1529136" cy="488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 typeface="Wingdings" charset="2"/>
                  <a:buChar char="q"/>
                </a:pPr>
                <a:r>
                  <a:rPr lang="en-US" sz="2200" dirty="0">
                    <a:solidFill>
                      <a:srgbClr val="006500"/>
                    </a:solidFill>
                    <a:latin typeface="Arial Rounded MT Bold"/>
                    <a:cs typeface="Arial Rounded MT Bold"/>
                  </a:rPr>
                  <a:t> Fields:</a:t>
                </a:r>
              </a:p>
            </p:txBody>
          </p:sp>
          <p:grpSp>
            <p:nvGrpSpPr>
              <p:cNvPr id="6" name="Group 36"/>
              <p:cNvGrpSpPr/>
              <p:nvPr/>
            </p:nvGrpSpPr>
            <p:grpSpPr>
              <a:xfrm>
                <a:off x="2057400" y="1676400"/>
                <a:ext cx="7425060" cy="1046439"/>
                <a:chOff x="2057400" y="1676400"/>
                <a:chExt cx="7425060" cy="1046439"/>
              </a:xfrm>
            </p:grpSpPr>
            <p:pic>
              <p:nvPicPr>
                <p:cNvPr id="12" name="Picture 11" descr="latex-image-1.pdf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057400" y="1828800"/>
                  <a:ext cx="762000" cy="411480"/>
                </a:xfrm>
                <a:prstGeom prst="rect">
                  <a:avLst/>
                </a:prstGeom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3276601" y="1676400"/>
                  <a:ext cx="6205859" cy="1046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90"/>
                      </a:solidFill>
                      <a:latin typeface="+mj-lt"/>
                    </a:rPr>
                    <a:t>Quark fields:  </a:t>
                  </a:r>
                  <a:r>
                    <a:rPr lang="en-US" dirty="0" smtClean="0">
                      <a:latin typeface="+mj-lt"/>
                    </a:rPr>
                    <a:t>spin-½ Dirac </a:t>
                  </a:r>
                  <a:r>
                    <a:rPr lang="en-US" dirty="0" err="1" smtClean="0">
                      <a:latin typeface="+mj-lt"/>
                    </a:rPr>
                    <a:t>fermion</a:t>
                  </a:r>
                  <a:r>
                    <a:rPr lang="en-US" dirty="0" smtClean="0">
                      <a:latin typeface="+mj-lt"/>
                    </a:rPr>
                    <a:t> (like electron)</a:t>
                  </a:r>
                </a:p>
                <a:p>
                  <a:r>
                    <a:rPr lang="en-US" dirty="0" smtClean="0">
                      <a:solidFill>
                        <a:srgbClr val="000090"/>
                      </a:solidFill>
                      <a:latin typeface="+mj-lt"/>
                    </a:rPr>
                    <a:t>Color triplet:  </a:t>
                  </a:r>
                </a:p>
                <a:p>
                  <a:r>
                    <a:rPr lang="en-US" dirty="0" smtClean="0">
                      <a:solidFill>
                        <a:srgbClr val="000090"/>
                      </a:solidFill>
                      <a:latin typeface="+mj-lt"/>
                    </a:rPr>
                    <a:t>Flavor:</a:t>
                  </a:r>
                  <a:endParaRPr lang="en-US" dirty="0">
                    <a:solidFill>
                      <a:srgbClr val="000090"/>
                    </a:solidFill>
                    <a:latin typeface="+mj-lt"/>
                  </a:endParaRPr>
                </a:p>
              </p:txBody>
            </p:sp>
          </p:grpSp>
        </p:grpSp>
        <p:grpSp>
          <p:nvGrpSpPr>
            <p:cNvPr id="7" name="Group 41"/>
            <p:cNvGrpSpPr/>
            <p:nvPr/>
          </p:nvGrpSpPr>
          <p:grpSpPr>
            <a:xfrm>
              <a:off x="4953000" y="2133600"/>
              <a:ext cx="1828800" cy="487154"/>
              <a:chOff x="4953000" y="2133600"/>
              <a:chExt cx="1828800" cy="487154"/>
            </a:xfrm>
          </p:grpSpPr>
          <p:pic>
            <p:nvPicPr>
              <p:cNvPr id="8" name="Picture 7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9200" y="2133600"/>
                <a:ext cx="1418828" cy="206375"/>
              </a:xfrm>
              <a:prstGeom prst="rect">
                <a:avLst/>
              </a:prstGeom>
            </p:spPr>
          </p:pic>
          <p:pic>
            <p:nvPicPr>
              <p:cNvPr id="9" name="Picture 8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3000" y="2362200"/>
                <a:ext cx="1828800" cy="258554"/>
              </a:xfrm>
              <a:prstGeom prst="rect">
                <a:avLst/>
              </a:prstGeom>
            </p:spPr>
          </p:pic>
        </p:grpSp>
      </p:grpSp>
      <p:grpSp>
        <p:nvGrpSpPr>
          <p:cNvPr id="11" name="Group 43"/>
          <p:cNvGrpSpPr/>
          <p:nvPr/>
        </p:nvGrpSpPr>
        <p:grpSpPr>
          <a:xfrm>
            <a:off x="1801091" y="2420470"/>
            <a:ext cx="6336696" cy="646331"/>
            <a:chOff x="1981200" y="2743198"/>
            <a:chExt cx="6970366" cy="732511"/>
          </a:xfrm>
        </p:grpSpPr>
        <p:grpSp>
          <p:nvGrpSpPr>
            <p:cNvPr id="14" name="Group 37"/>
            <p:cNvGrpSpPr/>
            <p:nvPr/>
          </p:nvGrpSpPr>
          <p:grpSpPr>
            <a:xfrm>
              <a:off x="1981200" y="2743198"/>
              <a:ext cx="6970366" cy="732511"/>
              <a:chOff x="1981200" y="2743198"/>
              <a:chExt cx="6970366" cy="73251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276600" y="2743198"/>
                <a:ext cx="5674966" cy="732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90"/>
                    </a:solidFill>
                    <a:latin typeface="+mj-lt"/>
                  </a:rPr>
                  <a:t>Gluon fields:  </a:t>
                </a:r>
                <a:r>
                  <a:rPr lang="en-US" dirty="0" smtClean="0">
                    <a:latin typeface="+mj-lt"/>
                  </a:rPr>
                  <a:t>spin-1 vector field (like photon)</a:t>
                </a:r>
              </a:p>
              <a:p>
                <a:r>
                  <a:rPr lang="en-US" dirty="0" smtClean="0">
                    <a:solidFill>
                      <a:srgbClr val="000090"/>
                    </a:solidFill>
                    <a:latin typeface="+mj-lt"/>
                  </a:rPr>
                  <a:t>Color octet:</a:t>
                </a:r>
              </a:p>
            </p:txBody>
          </p:sp>
          <p:pic>
            <p:nvPicPr>
              <p:cNvPr id="18" name="Picture 17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1200" y="2895600"/>
                <a:ext cx="914400" cy="335756"/>
              </a:xfrm>
              <a:prstGeom prst="rect">
                <a:avLst/>
              </a:prstGeom>
            </p:spPr>
          </p:pic>
        </p:grp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53000" y="3144976"/>
              <a:ext cx="2286000" cy="276087"/>
            </a:xfrm>
            <a:prstGeom prst="rect">
              <a:avLst/>
            </a:prstGeom>
          </p:spPr>
        </p:pic>
      </p:grpSp>
      <p:grpSp>
        <p:nvGrpSpPr>
          <p:cNvPr id="15" name="Group 35"/>
          <p:cNvGrpSpPr/>
          <p:nvPr/>
        </p:nvGrpSpPr>
        <p:grpSpPr>
          <a:xfrm>
            <a:off x="277091" y="3092824"/>
            <a:ext cx="7562984" cy="1680882"/>
            <a:chOff x="304800" y="3429000"/>
            <a:chExt cx="8319282" cy="1905000"/>
          </a:xfrm>
        </p:grpSpPr>
        <p:sp>
          <p:nvSpPr>
            <p:cNvPr id="20" name="TextBox 19"/>
            <p:cNvSpPr txBox="1"/>
            <p:nvPr/>
          </p:nvSpPr>
          <p:spPr>
            <a:xfrm>
              <a:off x="304800" y="3429000"/>
              <a:ext cx="4293996" cy="488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charset="2"/>
                <a:buChar char="q"/>
              </a:pPr>
              <a:r>
                <a:rPr lang="en-US" sz="2200" dirty="0">
                  <a:solidFill>
                    <a:srgbClr val="006500"/>
                  </a:solidFill>
                  <a:latin typeface="Arial Rounded MT Bold"/>
                  <a:cs typeface="Arial Rounded MT Bold"/>
                </a:rPr>
                <a:t> QCD </a:t>
              </a:r>
              <a:r>
                <a:rPr lang="en-US" sz="2200" dirty="0" err="1">
                  <a:solidFill>
                    <a:srgbClr val="006500"/>
                  </a:solidFill>
                  <a:latin typeface="Arial Rounded MT Bold"/>
                  <a:cs typeface="Arial Rounded MT Bold"/>
                </a:rPr>
                <a:t>Lagrangian</a:t>
              </a:r>
              <a:r>
                <a:rPr lang="en-US" sz="2200" dirty="0">
                  <a:solidFill>
                    <a:srgbClr val="006500"/>
                  </a:solidFill>
                  <a:latin typeface="Arial Rounded MT Bold"/>
                  <a:cs typeface="Arial Rounded MT Bold"/>
                </a:rPr>
                <a:t> density:</a:t>
              </a:r>
            </a:p>
          </p:txBody>
        </p:sp>
        <p:grpSp>
          <p:nvGrpSpPr>
            <p:cNvPr id="19" name="Group 34"/>
            <p:cNvGrpSpPr/>
            <p:nvPr/>
          </p:nvGrpSpPr>
          <p:grpSpPr>
            <a:xfrm>
              <a:off x="1447800" y="3962400"/>
              <a:ext cx="7176282" cy="1371600"/>
              <a:chOff x="1447800" y="3962400"/>
              <a:chExt cx="7176282" cy="1371600"/>
            </a:xfrm>
          </p:grpSpPr>
          <p:pic>
            <p:nvPicPr>
              <p:cNvPr id="22" name="Picture 21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33800" y="4419600"/>
                <a:ext cx="4495800" cy="594159"/>
              </a:xfrm>
              <a:prstGeom prst="rect">
                <a:avLst/>
              </a:prstGeom>
            </p:spPr>
          </p:pic>
          <p:pic>
            <p:nvPicPr>
              <p:cNvPr id="23" name="Picture 22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47800" y="3962400"/>
                <a:ext cx="7176282" cy="673100"/>
              </a:xfrm>
              <a:prstGeom prst="rect">
                <a:avLst/>
              </a:prstGeom>
            </p:spPr>
          </p:pic>
          <p:pic>
            <p:nvPicPr>
              <p:cNvPr id="24" name="Picture 23" descr="latex-image-1.pd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33800" y="5029200"/>
                <a:ext cx="3864429" cy="304800"/>
              </a:xfrm>
              <a:prstGeom prst="rect">
                <a:avLst/>
              </a:prstGeom>
            </p:spPr>
          </p:pic>
        </p:grpSp>
      </p:grpSp>
      <p:sp>
        <p:nvSpPr>
          <p:cNvPr id="25" name="TextBox 24"/>
          <p:cNvSpPr txBox="1"/>
          <p:nvPr/>
        </p:nvSpPr>
        <p:spPr>
          <a:xfrm>
            <a:off x="277091" y="4908177"/>
            <a:ext cx="8258447" cy="420817"/>
          </a:xfrm>
          <a:prstGeom prst="rect">
            <a:avLst/>
          </a:prstGeom>
          <a:noFill/>
        </p:spPr>
        <p:txBody>
          <a:bodyPr wrap="none" lIns="81949" tIns="40973" rIns="81949" bIns="40973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sz="2200" dirty="0">
                <a:solidFill>
                  <a:srgbClr val="006500"/>
                </a:solidFill>
                <a:latin typeface="Arial Rounded MT Bold"/>
                <a:cs typeface="Arial Rounded MT Bold"/>
              </a:rPr>
              <a:t> QED </a:t>
            </a:r>
            <a:r>
              <a:rPr lang="en-US" sz="2200" dirty="0" err="1">
                <a:solidFill>
                  <a:srgbClr val="006500"/>
                </a:solidFill>
                <a:latin typeface="Arial Rounded MT Bold"/>
                <a:cs typeface="Arial Rounded MT Bold"/>
              </a:rPr>
              <a:t>Lagrangian</a:t>
            </a:r>
            <a:r>
              <a:rPr lang="en-US" sz="2200" dirty="0">
                <a:solidFill>
                  <a:srgbClr val="006500"/>
                </a:solidFill>
                <a:latin typeface="Arial Rounded MT Bold"/>
                <a:cs typeface="Arial Rounded MT Bold"/>
              </a:rPr>
              <a:t> density – force to hold atoms together:</a:t>
            </a: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6175" y="5378812"/>
            <a:ext cx="6731000" cy="60511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3166" y="5849471"/>
            <a:ext cx="8461527" cy="890660"/>
          </a:xfrm>
          <a:prstGeom prst="rect">
            <a:avLst/>
          </a:prstGeom>
          <a:noFill/>
        </p:spPr>
        <p:txBody>
          <a:bodyPr wrap="none" lIns="81949" tIns="40973" rIns="81949" bIns="4097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QCD is much richer in dynamics than QED</a:t>
            </a:r>
          </a:p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Gluons are </a:t>
            </a:r>
            <a:r>
              <a:rPr lang="en-US" i="1" dirty="0">
                <a:latin typeface="Arial Rounded MT Bold"/>
                <a:cs typeface="Arial Rounded MT Bold"/>
              </a:rPr>
              <a:t>dark</a:t>
            </a:r>
            <a:r>
              <a:rPr lang="en-US" i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, but, interact with themselves, NO free quarks and gluons</a:t>
            </a:r>
          </a:p>
        </p:txBody>
      </p:sp>
    </p:spTree>
    <p:extLst>
      <p:ext uri="{BB962C8B-B14F-4D97-AF65-F5344CB8AC3E}">
        <p14:creationId xmlns:p14="http://schemas.microsoft.com/office/powerpoint/2010/main" val="189606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109" tIns="45557" rIns="91109" bIns="45557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Nucleon is not elementary!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346364" y="874063"/>
            <a:ext cx="8797636" cy="2924273"/>
            <a:chOff x="381000" y="990600"/>
            <a:chExt cx="9677400" cy="3314176"/>
          </a:xfrm>
        </p:grpSpPr>
        <p:grpSp>
          <p:nvGrpSpPr>
            <p:cNvPr id="61" name="Group 60"/>
            <p:cNvGrpSpPr/>
            <p:nvPr/>
          </p:nvGrpSpPr>
          <p:grpSpPr>
            <a:xfrm>
              <a:off x="381000" y="990600"/>
              <a:ext cx="9677400" cy="3314176"/>
              <a:chOff x="381000" y="990600"/>
              <a:chExt cx="9677400" cy="3314176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381000" y="2514600"/>
                <a:ext cx="4572000" cy="1350916"/>
                <a:chOff x="5257800" y="2514600"/>
                <a:chExt cx="4572000" cy="1350916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5257800" y="2514600"/>
                  <a:ext cx="3810000" cy="4185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6600"/>
                      </a:solidFill>
                      <a:latin typeface="+mj-lt"/>
                    </a:rPr>
                    <a:t>1960:  Elastic e-p scattering</a:t>
                  </a:r>
                  <a:endParaRPr lang="en-US" dirty="0">
                    <a:solidFill>
                      <a:srgbClr val="006600"/>
                    </a:solidFill>
                    <a:latin typeface="+mj-lt"/>
                  </a:endParaRP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248400" y="2895600"/>
                  <a:ext cx="685799" cy="969916"/>
                </a:xfrm>
                <a:prstGeom prst="rect">
                  <a:avLst/>
                </a:prstGeom>
              </p:spPr>
            </p:pic>
            <p:grpSp>
              <p:nvGrpSpPr>
                <p:cNvPr id="36" name="Group 35"/>
                <p:cNvGrpSpPr/>
                <p:nvPr/>
              </p:nvGrpSpPr>
              <p:grpSpPr>
                <a:xfrm>
                  <a:off x="7848600" y="2895600"/>
                  <a:ext cx="1981200" cy="729814"/>
                  <a:chOff x="7467600" y="2819400"/>
                  <a:chExt cx="1981200" cy="729814"/>
                </a:xfrm>
              </p:grpSpPr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7467600" y="3200400"/>
                    <a:ext cx="1981200" cy="3488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0000FF"/>
                        </a:solidFill>
                        <a:latin typeface="+mj-lt"/>
                      </a:rPr>
                      <a:t>Nobel Prize 1961</a:t>
                    </a: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7467600" y="2819400"/>
                    <a:ext cx="1952329" cy="34881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0000FF"/>
                        </a:solidFill>
                        <a:latin typeface="+mj-lt"/>
                      </a:rPr>
                      <a:t>Robert Hofstadter</a:t>
                    </a:r>
                  </a:p>
                </p:txBody>
              </p:sp>
            </p:grpSp>
          </p:grpSp>
          <p:grpSp>
            <p:nvGrpSpPr>
              <p:cNvPr id="59" name="Group 58"/>
              <p:cNvGrpSpPr/>
              <p:nvPr/>
            </p:nvGrpSpPr>
            <p:grpSpPr>
              <a:xfrm>
                <a:off x="5334000" y="990600"/>
                <a:ext cx="4724400" cy="3314176"/>
                <a:chOff x="5334000" y="990600"/>
                <a:chExt cx="4724400" cy="3314176"/>
              </a:xfrm>
            </p:grpSpPr>
            <p:pic>
              <p:nvPicPr>
                <p:cNvPr id="51" name="Picture 50" descr="Screen shot 2014-03-20 at 12.34.52 PM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4000" y="1524000"/>
                  <a:ext cx="2058639" cy="1800437"/>
                </a:xfrm>
                <a:prstGeom prst="rect">
                  <a:avLst/>
                </a:prstGeom>
              </p:spPr>
            </p:pic>
            <p:sp>
              <p:nvSpPr>
                <p:cNvPr id="52" name="TextBox 51"/>
                <p:cNvSpPr txBox="1"/>
                <p:nvPr/>
              </p:nvSpPr>
              <p:spPr>
                <a:xfrm>
                  <a:off x="5334000" y="3505200"/>
                  <a:ext cx="1842344" cy="4185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rgbClr val="006600"/>
                      </a:solidFill>
                      <a:latin typeface="+mj-lt"/>
                    </a:rPr>
                    <a:t>Form factors</a:t>
                  </a:r>
                  <a:endParaRPr lang="en-US" i="1" dirty="0">
                    <a:solidFill>
                      <a:srgbClr val="006600"/>
                    </a:solidFill>
                    <a:latin typeface="+mj-lt"/>
                  </a:endParaRPr>
                </a:p>
              </p:txBody>
            </p:sp>
            <p:pic>
              <p:nvPicPr>
                <p:cNvPr id="53" name="Picture 52" descr="Screen shot 2014-02-25 at 2.27.46 PM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35273" y="990600"/>
                  <a:ext cx="2423127" cy="2933004"/>
                </a:xfrm>
                <a:prstGeom prst="rect">
                  <a:avLst/>
                </a:prstGeom>
              </p:spPr>
            </p:pic>
            <p:sp>
              <p:nvSpPr>
                <p:cNvPr id="55" name="TextBox 54"/>
                <p:cNvSpPr txBox="1"/>
                <p:nvPr/>
              </p:nvSpPr>
              <p:spPr>
                <a:xfrm>
                  <a:off x="6025754" y="3886200"/>
                  <a:ext cx="3631035" cy="4185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rgbClr val="FF0000"/>
                      </a:solidFill>
                      <a:latin typeface="+mj-lt"/>
                    </a:rPr>
                    <a:t>Electric charge distribution</a:t>
                  </a:r>
                  <a:endParaRPr lang="en-US" i="1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sp>
              <p:nvSpPr>
                <p:cNvPr id="58" name="Right Arrow 57"/>
                <p:cNvSpPr/>
                <p:nvPr/>
              </p:nvSpPr>
              <p:spPr>
                <a:xfrm flipV="1">
                  <a:off x="5448300" y="4038619"/>
                  <a:ext cx="533400" cy="152399"/>
                </a:xfrm>
                <a:prstGeom prst="rightArrow">
                  <a:avLst/>
                </a:prstGeom>
                <a:solidFill>
                  <a:srgbClr val="09AB3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6" name="TextBox 55"/>
            <p:cNvSpPr txBox="1"/>
            <p:nvPr/>
          </p:nvSpPr>
          <p:spPr>
            <a:xfrm>
              <a:off x="8686800" y="1447800"/>
              <a:ext cx="1024019" cy="418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Proton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686800" y="3212897"/>
              <a:ext cx="1198462" cy="418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Neutron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46364" y="941294"/>
            <a:ext cx="5380182" cy="1143000"/>
            <a:chOff x="381000" y="1066800"/>
            <a:chExt cx="5918200" cy="1295400"/>
          </a:xfrm>
        </p:grpSpPr>
        <p:grpSp>
          <p:nvGrpSpPr>
            <p:cNvPr id="38" name="Group 37"/>
            <p:cNvGrpSpPr/>
            <p:nvPr/>
          </p:nvGrpSpPr>
          <p:grpSpPr>
            <a:xfrm>
              <a:off x="381000" y="1066800"/>
              <a:ext cx="4572000" cy="1295400"/>
              <a:chOff x="5257800" y="1066800"/>
              <a:chExt cx="4572000" cy="129540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257800" y="1066800"/>
                <a:ext cx="4538542" cy="41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6600"/>
                    </a:solidFill>
                    <a:latin typeface="+mj-lt"/>
                  </a:rPr>
                  <a:t>1933:  Proton’s magnetic moment</a:t>
                </a:r>
                <a:endParaRPr lang="en-US" dirty="0">
                  <a:solidFill>
                    <a:srgbClr val="006600"/>
                  </a:solidFill>
                  <a:latin typeface="+mj-lt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48400" y="1447800"/>
                <a:ext cx="652567" cy="914400"/>
              </a:xfrm>
              <a:prstGeom prst="rect">
                <a:avLst/>
              </a:prstGeom>
            </p:spPr>
          </p:pic>
          <p:grpSp>
            <p:nvGrpSpPr>
              <p:cNvPr id="37" name="Group 36"/>
              <p:cNvGrpSpPr/>
              <p:nvPr/>
            </p:nvGrpSpPr>
            <p:grpSpPr>
              <a:xfrm>
                <a:off x="7848600" y="1524000"/>
                <a:ext cx="1981200" cy="729814"/>
                <a:chOff x="7391400" y="1524000"/>
                <a:chExt cx="2286000" cy="729814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7391400" y="1905000"/>
                  <a:ext cx="2286000" cy="3488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  <a:latin typeface="+mj-lt"/>
                    </a:rPr>
                    <a:t>Nobel Prize 1943</a:t>
                  </a: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7391400" y="1524000"/>
                  <a:ext cx="1934308" cy="3488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  <a:latin typeface="+mj-lt"/>
                    </a:rPr>
                    <a:t>Otto Stern</a:t>
                  </a:r>
                </a:p>
              </p:txBody>
            </p:sp>
          </p:grpSp>
        </p:grpSp>
        <p:pic>
          <p:nvPicPr>
            <p:cNvPr id="49" name="Picture 4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95400"/>
              <a:ext cx="584200" cy="241300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346366" y="5177117"/>
            <a:ext cx="8842643" cy="1768869"/>
            <a:chOff x="381000" y="5867400"/>
            <a:chExt cx="9726910" cy="2004721"/>
          </a:xfrm>
        </p:grpSpPr>
        <p:grpSp>
          <p:nvGrpSpPr>
            <p:cNvPr id="35" name="Group 34"/>
            <p:cNvGrpSpPr/>
            <p:nvPr/>
          </p:nvGrpSpPr>
          <p:grpSpPr>
            <a:xfrm>
              <a:off x="381000" y="5867400"/>
              <a:ext cx="4572000" cy="1644214"/>
              <a:chOff x="5257800" y="5715000"/>
              <a:chExt cx="4572000" cy="164421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257800" y="5715000"/>
                <a:ext cx="4134735" cy="418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6600"/>
                    </a:solidFill>
                    <a:latin typeface="+mj-lt"/>
                  </a:rPr>
                  <a:t>1974: QCD Asymptotic Freedom</a:t>
                </a:r>
                <a:endParaRPr lang="en-US" dirty="0">
                  <a:solidFill>
                    <a:srgbClr val="006600"/>
                  </a:solidFill>
                  <a:latin typeface="+mj-lt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562600" y="6172200"/>
                <a:ext cx="1981200" cy="914400"/>
                <a:chOff x="6114176" y="4012860"/>
                <a:chExt cx="2870699" cy="1291997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53813" y="4012860"/>
                  <a:ext cx="931062" cy="1266264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83995" y="4012860"/>
                  <a:ext cx="960456" cy="1277470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14176" y="4012860"/>
                  <a:ext cx="949983" cy="1291997"/>
                </a:xfrm>
                <a:prstGeom prst="rect">
                  <a:avLst/>
                </a:prstGeom>
              </p:spPr>
            </p:pic>
          </p:grpSp>
          <p:grpSp>
            <p:nvGrpSpPr>
              <p:cNvPr id="32" name="Group 31"/>
              <p:cNvGrpSpPr/>
              <p:nvPr/>
            </p:nvGrpSpPr>
            <p:grpSpPr>
              <a:xfrm>
                <a:off x="7848600" y="6096000"/>
                <a:ext cx="1981200" cy="1263214"/>
                <a:chOff x="7848600" y="6096000"/>
                <a:chExt cx="1981200" cy="126321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7848600" y="6096000"/>
                  <a:ext cx="1573412" cy="3488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  <a:latin typeface="+mj-lt"/>
                    </a:rPr>
                    <a:t>David J. Gross</a:t>
                  </a: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7848600" y="6400800"/>
                  <a:ext cx="1797159" cy="3488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  <a:latin typeface="+mj-lt"/>
                    </a:rPr>
                    <a:t>H. David </a:t>
                  </a:r>
                  <a:r>
                    <a:rPr lang="en-US" sz="1400" dirty="0" err="1">
                      <a:solidFill>
                        <a:srgbClr val="0000FF"/>
                      </a:solidFill>
                      <a:latin typeface="+mj-lt"/>
                    </a:rPr>
                    <a:t>Politzer</a:t>
                  </a:r>
                  <a:endParaRPr lang="en-US" sz="1400" dirty="0">
                    <a:solidFill>
                      <a:srgbClr val="0000FF"/>
                    </a:solidFill>
                    <a:latin typeface="+mj-lt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7848600" y="6705600"/>
                  <a:ext cx="1536190" cy="3488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  <a:latin typeface="+mj-lt"/>
                    </a:rPr>
                    <a:t>Frank </a:t>
                  </a:r>
                  <a:r>
                    <a:rPr lang="en-US" sz="1400" dirty="0" err="1">
                      <a:solidFill>
                        <a:srgbClr val="0000FF"/>
                      </a:solidFill>
                      <a:latin typeface="+mj-lt"/>
                    </a:rPr>
                    <a:t>Wilczek</a:t>
                  </a:r>
                  <a:endParaRPr lang="en-US" sz="1400" dirty="0">
                    <a:solidFill>
                      <a:srgbClr val="0000FF"/>
                    </a:solidFill>
                    <a:latin typeface="+mj-lt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848600" y="7010400"/>
                  <a:ext cx="1981200" cy="3488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  <a:latin typeface="+mj-lt"/>
                    </a:rPr>
                    <a:t>Nobel Prize 2004</a:t>
                  </a:r>
                </a:p>
              </p:txBody>
            </p:sp>
          </p:grpSp>
        </p:grpSp>
        <p:grpSp>
          <p:nvGrpSpPr>
            <p:cNvPr id="72" name="Group 71"/>
            <p:cNvGrpSpPr/>
            <p:nvPr/>
          </p:nvGrpSpPr>
          <p:grpSpPr>
            <a:xfrm>
              <a:off x="5334000" y="6705600"/>
              <a:ext cx="4773910" cy="1166521"/>
              <a:chOff x="5334000" y="6705600"/>
              <a:chExt cx="4773910" cy="1166521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5334000" y="6705600"/>
                <a:ext cx="2300086" cy="418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6600"/>
                    </a:solidFill>
                    <a:latin typeface="+mj-lt"/>
                  </a:rPr>
                  <a:t>Scaling violation</a:t>
                </a:r>
                <a:endParaRPr lang="en-US" i="1" dirty="0">
                  <a:solidFill>
                    <a:srgbClr val="006600"/>
                  </a:solidFill>
                  <a:latin typeface="+mj-lt"/>
                </a:endParaRPr>
              </a:p>
            </p:txBody>
          </p:sp>
          <p:sp>
            <p:nvSpPr>
              <p:cNvPr id="70" name="Right Arrow 69"/>
              <p:cNvSpPr/>
              <p:nvPr/>
            </p:nvSpPr>
            <p:spPr>
              <a:xfrm flipV="1">
                <a:off x="5492353" y="7162800"/>
                <a:ext cx="533400" cy="152400"/>
              </a:xfrm>
              <a:prstGeom prst="rightArrow">
                <a:avLst/>
              </a:prstGeom>
              <a:solidFill>
                <a:srgbClr val="09AB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084594" y="7024503"/>
                <a:ext cx="4023316" cy="84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i="1" dirty="0" err="1" smtClean="0">
                    <a:solidFill>
                      <a:srgbClr val="FF0000"/>
                    </a:solidFill>
                    <a:latin typeface="+mj-lt"/>
                  </a:rPr>
                  <a:t>Perturbative</a:t>
                </a:r>
                <a:r>
                  <a:rPr lang="en-US" i="1" dirty="0" smtClean="0">
                    <a:solidFill>
                      <a:srgbClr val="FF0000"/>
                    </a:solidFill>
                    <a:latin typeface="+mj-lt"/>
                  </a:rPr>
                  <a:t> QCD – theory tool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i="1" dirty="0" smtClean="0">
                    <a:solidFill>
                      <a:srgbClr val="FF0000"/>
                    </a:solidFill>
                    <a:latin typeface="+mj-lt"/>
                  </a:rPr>
                  <a:t>Factorization - PDFs</a:t>
                </a:r>
                <a:endParaRPr lang="en-US" i="1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46364" y="3563492"/>
            <a:ext cx="8817394" cy="2386391"/>
            <a:chOff x="346364" y="3563492"/>
            <a:chExt cx="8817394" cy="2386391"/>
          </a:xfrm>
        </p:grpSpPr>
        <p:grpSp>
          <p:nvGrpSpPr>
            <p:cNvPr id="68" name="Group 67"/>
            <p:cNvGrpSpPr/>
            <p:nvPr/>
          </p:nvGrpSpPr>
          <p:grpSpPr>
            <a:xfrm>
              <a:off x="346364" y="3563492"/>
              <a:ext cx="8600423" cy="2386391"/>
              <a:chOff x="381000" y="4038600"/>
              <a:chExt cx="9460465" cy="270457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1000" y="4038600"/>
                <a:ext cx="4641159" cy="1730800"/>
                <a:chOff x="5257800" y="3733800"/>
                <a:chExt cx="4641159" cy="1730800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5257800" y="3733800"/>
                  <a:ext cx="4538543" cy="4185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6600"/>
                      </a:solidFill>
                      <a:latin typeface="+mj-lt"/>
                    </a:rPr>
                    <a:t>1969:  Deep inelastic e-p scattering</a:t>
                  </a:r>
                  <a:endParaRPr lang="en-US" dirty="0">
                    <a:solidFill>
                      <a:srgbClr val="006600"/>
                    </a:solidFill>
                    <a:latin typeface="+mj-lt"/>
                  </a:endParaRPr>
                </a:p>
              </p:txBody>
            </p:sp>
            <p:grpSp>
              <p:nvGrpSpPr>
                <p:cNvPr id="3" name="Group 2"/>
                <p:cNvGrpSpPr/>
                <p:nvPr/>
              </p:nvGrpSpPr>
              <p:grpSpPr>
                <a:xfrm>
                  <a:off x="5562600" y="4191000"/>
                  <a:ext cx="1981200" cy="914400"/>
                  <a:chOff x="1509955" y="3988184"/>
                  <a:chExt cx="2870698" cy="1277471"/>
                </a:xfrm>
              </p:grpSpPr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509955" y="3988184"/>
                    <a:ext cx="939302" cy="1277471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479773" y="3988184"/>
                    <a:ext cx="930634" cy="1277471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449591" y="3988184"/>
                    <a:ext cx="931062" cy="12662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7848601" y="4114799"/>
                  <a:ext cx="2050358" cy="1349801"/>
                  <a:chOff x="7772400" y="4038600"/>
                  <a:chExt cx="2160661" cy="1233041"/>
                </a:xfrm>
              </p:grpSpPr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7772400" y="4953000"/>
                    <a:ext cx="1981199" cy="3186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0000FF"/>
                        </a:solidFill>
                        <a:latin typeface="+mj-lt"/>
                      </a:rPr>
                      <a:t>Nobel Prize 1990</a:t>
                    </a: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7772400" y="4648200"/>
                    <a:ext cx="1953302" cy="31864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0000FF"/>
                        </a:solidFill>
                        <a:latin typeface="+mj-lt"/>
                      </a:rPr>
                      <a:t>Richard E. Taylor</a:t>
                    </a: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7772400" y="4343400"/>
                    <a:ext cx="1938828" cy="31864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0000FF"/>
                        </a:solidFill>
                        <a:latin typeface="+mj-lt"/>
                      </a:rPr>
                      <a:t>Henry W. Kendall</a:t>
                    </a: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7772400" y="4038600"/>
                    <a:ext cx="2160661" cy="31864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0000FF"/>
                        </a:solidFill>
                        <a:latin typeface="+mj-lt"/>
                      </a:rPr>
                      <a:t>Jerome I. Friedman</a:t>
                    </a:r>
                  </a:p>
                </p:txBody>
              </p:sp>
            </p:grpSp>
          </p:grpSp>
          <p:grpSp>
            <p:nvGrpSpPr>
              <p:cNvPr id="67" name="Group 66"/>
              <p:cNvGrpSpPr/>
              <p:nvPr/>
            </p:nvGrpSpPr>
            <p:grpSpPr>
              <a:xfrm>
                <a:off x="5334000" y="4343400"/>
                <a:ext cx="4507465" cy="2399776"/>
                <a:chOff x="5334000" y="4343400"/>
                <a:chExt cx="4507465" cy="2399776"/>
              </a:xfrm>
            </p:grpSpPr>
            <p:pic>
              <p:nvPicPr>
                <p:cNvPr id="62" name="Picture 61" descr="ep-collisions.png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91200" y="4724400"/>
                  <a:ext cx="2971800" cy="1616349"/>
                </a:xfrm>
                <a:prstGeom prst="rect">
                  <a:avLst/>
                </a:prstGeom>
              </p:spPr>
            </p:pic>
            <p:sp>
              <p:nvSpPr>
                <p:cNvPr id="63" name="TextBox 62"/>
                <p:cNvSpPr txBox="1"/>
                <p:nvPr/>
              </p:nvSpPr>
              <p:spPr>
                <a:xfrm>
                  <a:off x="5334000" y="4343400"/>
                  <a:ext cx="4507465" cy="4185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rgbClr val="006600"/>
                      </a:solidFill>
                      <a:latin typeface="+mj-lt"/>
                    </a:rPr>
                    <a:t>Modern “Rutherford’s experiment”</a:t>
                  </a:r>
                  <a:endParaRPr lang="en-US" i="1" dirty="0">
                    <a:solidFill>
                      <a:srgbClr val="006600"/>
                    </a:solidFill>
                    <a:latin typeface="+mj-lt"/>
                  </a:endParaRPr>
                </a:p>
              </p:txBody>
            </p:sp>
            <p:sp>
              <p:nvSpPr>
                <p:cNvPr id="65" name="Right Arrow 64"/>
                <p:cNvSpPr/>
                <p:nvPr/>
              </p:nvSpPr>
              <p:spPr>
                <a:xfrm flipV="1">
                  <a:off x="5492354" y="6477000"/>
                  <a:ext cx="533400" cy="152399"/>
                </a:xfrm>
                <a:prstGeom prst="rightArrow">
                  <a:avLst/>
                </a:prstGeom>
                <a:solidFill>
                  <a:srgbClr val="09AB3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6079783" y="6324600"/>
                  <a:ext cx="2476761" cy="4185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rgbClr val="FF0000"/>
                      </a:solidFill>
                      <a:latin typeface="+mj-lt"/>
                    </a:rPr>
                    <a:t>Discovery of QCD</a:t>
                  </a:r>
                  <a:endParaRPr lang="en-US" i="1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2" name="Rectangle 1"/>
            <p:cNvSpPr/>
            <p:nvPr/>
          </p:nvSpPr>
          <p:spPr>
            <a:xfrm>
              <a:off x="7880797" y="4530786"/>
              <a:ext cx="12829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</a:rPr>
                <a:t>P</a:t>
              </a:r>
              <a:r>
                <a:rPr lang="en-US" i="1" dirty="0" smtClean="0">
                  <a:solidFill>
                    <a:srgbClr val="FF0000"/>
                  </a:solidFill>
                </a:rPr>
                <a:t>oint</a:t>
              </a:r>
              <a:r>
                <a:rPr lang="en-US" i="1" dirty="0">
                  <a:solidFill>
                    <a:srgbClr val="FF0000"/>
                  </a:solidFill>
                </a:rPr>
                <a:t>-like </a:t>
              </a:r>
              <a:endParaRPr lang="en-US" i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i="1" dirty="0" err="1" smtClean="0">
                  <a:solidFill>
                    <a:srgbClr val="FF0000"/>
                  </a:solidFill>
                </a:rPr>
                <a:t>partons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321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5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69" tIns="45635" rIns="91269" bIns="45635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ea typeface="ＭＳ Ｐゴシック" pitchFamily="-107" charset="-128"/>
                <a:cs typeface="ＭＳ Ｐゴシック" pitchFamily="-107" charset="-128"/>
              </a:rPr>
              <a:t>Nucleon’s internal structure</a:t>
            </a:r>
            <a:endParaRPr lang="en-US" sz="2800" b="1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7822" y="853406"/>
            <a:ext cx="6198788" cy="43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69" tIns="45635" rIns="91269" bIns="45635">
            <a:prstTxWarp prst="textNoShape">
              <a:avLst/>
            </a:prstTxWarp>
            <a:spAutoFit/>
          </a:bodyPr>
          <a:lstStyle/>
          <a:p>
            <a:pPr>
              <a:buFont typeface="Wingdings" pitchFamily="-107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Arial Rounded MT Bold"/>
                <a:cs typeface="Arial Rounded MT Bold"/>
              </a:rPr>
              <a:t> </a:t>
            </a:r>
            <a:r>
              <a:rPr lang="en-US" sz="2200" dirty="0" smtClean="0">
                <a:solidFill>
                  <a:srgbClr val="006600"/>
                </a:solidFill>
                <a:latin typeface="Arial Rounded MT Bold"/>
                <a:cs typeface="Arial Rounded MT Bold"/>
              </a:rPr>
              <a:t>Our understanding of the nucleon evolves</a:t>
            </a:r>
            <a:endParaRPr lang="en-US" sz="2200" dirty="0">
              <a:solidFill>
                <a:srgbClr val="0066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6851" y="3291093"/>
            <a:ext cx="7268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Nucleon is </a:t>
            </a:r>
            <a:r>
              <a:rPr lang="en-US" sz="2000" dirty="0" smtClean="0">
                <a:solidFill>
                  <a:srgbClr val="FF0000"/>
                </a:solidFill>
              </a:rPr>
              <a:t>a strongly interacting, relativistic bound state </a:t>
            </a:r>
            <a:r>
              <a:rPr lang="en-US" sz="2000" dirty="0" smtClean="0">
                <a:solidFill>
                  <a:srgbClr val="0000FF"/>
                </a:solidFill>
              </a:rPr>
              <a:t>of quarks and gluons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71600" y="1383739"/>
            <a:ext cx="6448425" cy="1893513"/>
            <a:chOff x="1371600" y="1383739"/>
            <a:chExt cx="6448425" cy="1893513"/>
          </a:xfrm>
        </p:grpSpPr>
        <p:grpSp>
          <p:nvGrpSpPr>
            <p:cNvPr id="9" name="Group 8"/>
            <p:cNvGrpSpPr/>
            <p:nvPr/>
          </p:nvGrpSpPr>
          <p:grpSpPr>
            <a:xfrm>
              <a:off x="1371600" y="1383739"/>
              <a:ext cx="6448425" cy="1838325"/>
              <a:chOff x="1371600" y="1383739"/>
              <a:chExt cx="6448425" cy="1838325"/>
            </a:xfrm>
          </p:grpSpPr>
          <p:pic>
            <p:nvPicPr>
              <p:cNvPr id="5" name="Picture 3" descr="E:\Physique\Images\nucleon-pic-evol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71600" y="1383739"/>
                <a:ext cx="6448425" cy="183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855259" y="2938698"/>
                <a:ext cx="5528424" cy="2833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743197" y="2938698"/>
              <a:ext cx="5766469" cy="338554"/>
              <a:chOff x="1743197" y="2938698"/>
              <a:chExt cx="5766469" cy="33855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743197" y="2938698"/>
                <a:ext cx="7835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1970s</a:t>
                </a:r>
                <a:endParaRPr lang="en-US" sz="16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57119" y="2938698"/>
                <a:ext cx="14401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1980s/2000s</a:t>
                </a:r>
                <a:endParaRPr lang="en-US" sz="1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76159" y="2938698"/>
                <a:ext cx="6335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Now</a:t>
                </a:r>
                <a:endParaRPr lang="en-US" sz="1600" dirty="0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501040" y="4691135"/>
            <a:ext cx="413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²"/>
            </a:pP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7822" y="4005976"/>
            <a:ext cx="8346697" cy="1613571"/>
            <a:chOff x="207822" y="4005976"/>
            <a:chExt cx="8346697" cy="1613571"/>
          </a:xfrm>
        </p:grpSpPr>
        <p:sp>
          <p:nvSpPr>
            <p:cNvPr id="7" name="Rectangle 6"/>
            <p:cNvSpPr/>
            <p:nvPr/>
          </p:nvSpPr>
          <p:spPr>
            <a:xfrm>
              <a:off x="207822" y="4005976"/>
              <a:ext cx="611749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charset="2"/>
                <a:buChar char="q"/>
              </a:pPr>
              <a:r>
                <a:rPr lang="en-US" sz="2200" dirty="0" smtClean="0">
                  <a:solidFill>
                    <a:srgbClr val="006500"/>
                  </a:solidFill>
                </a:rPr>
                <a:t>QCD bound states:</a:t>
              </a:r>
              <a:endParaRPr lang="en-US" sz="2200" dirty="0">
                <a:solidFill>
                  <a:srgbClr val="0065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7827" y="4491033"/>
              <a:ext cx="7766692" cy="1128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charset="2"/>
                <a:buChar char="²"/>
              </a:pPr>
              <a:r>
                <a:rPr lang="en-US" sz="2000" dirty="0">
                  <a:solidFill>
                    <a:srgbClr val="FF0000"/>
                  </a:solidFill>
                </a:rPr>
                <a:t>N</a:t>
              </a:r>
              <a:r>
                <a:rPr lang="en-US" sz="2000" dirty="0" smtClean="0">
                  <a:solidFill>
                    <a:srgbClr val="FF0000"/>
                  </a:solidFill>
                </a:rPr>
                <a:t>either</a:t>
              </a:r>
              <a:r>
                <a:rPr lang="en-US" sz="2000" dirty="0" smtClean="0">
                  <a:solidFill>
                    <a:srgbClr val="0000FF"/>
                  </a:solidFill>
                </a:rPr>
                <a:t> quarks</a:t>
              </a:r>
              <a:r>
                <a:rPr lang="en-US" sz="2000" dirty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nor</a:t>
              </a:r>
              <a:r>
                <a:rPr lang="en-US" sz="2000" dirty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</a:rPr>
                <a:t>gluons</a:t>
              </a:r>
              <a:r>
                <a:rPr lang="en-US" sz="2000" dirty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</a:rPr>
                <a:t>appear</a:t>
              </a:r>
              <a:r>
                <a:rPr lang="en-US" sz="2000" dirty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</a:rPr>
                <a:t>in</a:t>
              </a:r>
              <a:r>
                <a:rPr lang="en-US" sz="2000" dirty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isolation</a:t>
              </a:r>
              <a:r>
                <a:rPr lang="en-US" sz="2000" dirty="0" smtClean="0">
                  <a:solidFill>
                    <a:srgbClr val="0000FF"/>
                  </a:solidFill>
                </a:rPr>
                <a:t>!</a:t>
              </a:r>
            </a:p>
            <a:p>
              <a:pPr marL="342900" indent="-342900">
                <a:lnSpc>
                  <a:spcPct val="120000"/>
                </a:lnSpc>
                <a:buFont typeface="Wingdings" charset="2"/>
                <a:buChar char="²"/>
              </a:pPr>
              <a:r>
                <a:rPr lang="en-US" sz="2000" dirty="0" smtClean="0">
                  <a:solidFill>
                    <a:srgbClr val="0000FF"/>
                  </a:solidFill>
                </a:rPr>
                <a:t>Understanding such systems completely is still beyond the capability of the best minds in the world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7822" y="5778669"/>
            <a:ext cx="8424996" cy="830997"/>
            <a:chOff x="207822" y="5738672"/>
            <a:chExt cx="8424996" cy="830997"/>
          </a:xfrm>
        </p:grpSpPr>
        <p:sp>
          <p:nvSpPr>
            <p:cNvPr id="16" name="Rectangle 15"/>
            <p:cNvSpPr/>
            <p:nvPr/>
          </p:nvSpPr>
          <p:spPr>
            <a:xfrm>
              <a:off x="207822" y="5738672"/>
              <a:ext cx="611749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charset="2"/>
                <a:buChar char="q"/>
              </a:pPr>
              <a:r>
                <a:rPr lang="en-US" sz="2200" dirty="0" smtClean="0">
                  <a:solidFill>
                    <a:srgbClr val="006500"/>
                  </a:solidFill>
                </a:rPr>
                <a:t>The great intellectual challenge:</a:t>
              </a:r>
              <a:endParaRPr lang="en-US" sz="2200" dirty="0">
                <a:solidFill>
                  <a:srgbClr val="0065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7827" y="6169559"/>
              <a:ext cx="7844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</a:rPr>
                <a:t>Probe nucleon structure without “seeing” quarks and gluons?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07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81141"/>
          </a:xfrm>
          <a:solidFill>
            <a:srgbClr val="A7FFFF"/>
          </a:solidFill>
          <a:ln>
            <a:noFill/>
          </a:ln>
        </p:spPr>
        <p:txBody>
          <a:bodyPr/>
          <a:lstStyle/>
          <a:p>
            <a:r>
              <a:rPr lang="en-US" sz="2800" dirty="0" smtClean="0">
                <a:cs typeface="Arial"/>
              </a:rPr>
              <a:t>QCD factorization</a:t>
            </a:r>
            <a:endParaRPr lang="en-US" sz="2800" dirty="0">
              <a:cs typeface="Arial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58750" y="986928"/>
            <a:ext cx="4479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q"/>
            </a:pPr>
            <a:r>
              <a:rPr lang="en-US" sz="2200" dirty="0">
                <a:solidFill>
                  <a:srgbClr val="006500"/>
                </a:solidFill>
                <a:latin typeface="Comic Sans MS" charset="0"/>
              </a:rPr>
              <a:t> </a:t>
            </a:r>
            <a:r>
              <a:rPr lang="en-US" sz="2200" dirty="0">
                <a:solidFill>
                  <a:srgbClr val="006500"/>
                </a:solidFill>
              </a:rPr>
              <a:t>One hadron:</a:t>
            </a:r>
            <a:endParaRPr lang="en-US" sz="2200" dirty="0">
              <a:solidFill>
                <a:srgbClr val="006500"/>
              </a:solidFill>
              <a:latin typeface="Comic Sans MS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261359" y="2514600"/>
            <a:ext cx="6908483" cy="1013044"/>
            <a:chOff x="2261359" y="2514600"/>
            <a:chExt cx="6908483" cy="1013044"/>
          </a:xfrm>
        </p:grpSpPr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2261359" y="2855913"/>
              <a:ext cx="1287532" cy="6463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srgbClr val="0000FF"/>
                  </a:solidFill>
                </a:rPr>
                <a:t>Hard</a:t>
              </a:r>
              <a:r>
                <a:rPr lang="en-US" sz="1800" dirty="0">
                  <a:solidFill>
                    <a:srgbClr val="0000FF"/>
                  </a:solidFill>
                </a:rPr>
                <a:t>-</a:t>
              </a:r>
              <a:r>
                <a:rPr lang="en-US" sz="1800" dirty="0" smtClean="0">
                  <a:solidFill>
                    <a:srgbClr val="0000FF"/>
                  </a:solidFill>
                </a:rPr>
                <a:t>part</a:t>
              </a:r>
            </a:p>
            <a:p>
              <a:pPr algn="ctr" eaLnBrk="1" hangingPunct="1"/>
              <a:r>
                <a:rPr lang="en-US" sz="1800" dirty="0" smtClean="0">
                  <a:solidFill>
                    <a:srgbClr val="FF0000"/>
                  </a:solidFill>
                </a:rPr>
                <a:t>Probe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4482971" y="2881313"/>
              <a:ext cx="2289434" cy="6463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srgbClr val="0000FF"/>
                  </a:solidFill>
                </a:rPr>
                <a:t>Parton</a:t>
              </a:r>
              <a:r>
                <a:rPr lang="en-US" sz="1800" dirty="0">
                  <a:solidFill>
                    <a:srgbClr val="0000FF"/>
                  </a:solidFill>
                </a:rPr>
                <a:t>-</a:t>
              </a:r>
              <a:r>
                <a:rPr lang="en-US" sz="1800" dirty="0" smtClean="0">
                  <a:solidFill>
                    <a:srgbClr val="0000FF"/>
                  </a:solidFill>
                </a:rPr>
                <a:t>distribution</a:t>
              </a:r>
            </a:p>
            <a:p>
              <a:pPr algn="ctr" eaLnBrk="1" hangingPunct="1"/>
              <a:r>
                <a:rPr lang="en-US" sz="1800" dirty="0" smtClean="0">
                  <a:solidFill>
                    <a:srgbClr val="FF0000"/>
                  </a:solidFill>
                </a:rPr>
                <a:t>Structure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6927409" y="2870200"/>
              <a:ext cx="2242433" cy="6463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 Rounded MT Bold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srgbClr val="0000FF"/>
                  </a:solidFill>
                </a:rPr>
                <a:t>Power corrections</a:t>
              </a:r>
            </a:p>
            <a:p>
              <a:pPr algn="ctr" eaLnBrk="1" hangingPunct="1"/>
              <a:r>
                <a:rPr lang="en-US" sz="1800" dirty="0" smtClean="0">
                  <a:solidFill>
                    <a:srgbClr val="FF0000"/>
                  </a:solidFill>
                </a:rPr>
                <a:t>Approximation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33" name="AutoShape 14"/>
            <p:cNvSpPr>
              <a:spLocks noChangeArrowheads="1"/>
            </p:cNvSpPr>
            <p:nvPr/>
          </p:nvSpPr>
          <p:spPr bwMode="auto">
            <a:xfrm>
              <a:off x="2844800" y="2514600"/>
              <a:ext cx="127000" cy="292100"/>
            </a:xfrm>
            <a:prstGeom prst="upArrow">
              <a:avLst>
                <a:gd name="adj1" fmla="val 50000"/>
                <a:gd name="adj2" fmla="val 57500"/>
              </a:avLst>
            </a:prstGeom>
            <a:solidFill>
              <a:srgbClr val="00FF00"/>
            </a:solidFill>
            <a:ln w="25400">
              <a:solidFill>
                <a:srgbClr val="00FF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AutoShape 15"/>
            <p:cNvSpPr>
              <a:spLocks noChangeArrowheads="1"/>
            </p:cNvSpPr>
            <p:nvPr/>
          </p:nvSpPr>
          <p:spPr bwMode="auto">
            <a:xfrm>
              <a:off x="5600700" y="2527300"/>
              <a:ext cx="127000" cy="292100"/>
            </a:xfrm>
            <a:prstGeom prst="upArrow">
              <a:avLst>
                <a:gd name="adj1" fmla="val 50000"/>
                <a:gd name="adj2" fmla="val 57500"/>
              </a:avLst>
            </a:prstGeom>
            <a:solidFill>
              <a:srgbClr val="00FF00"/>
            </a:solidFill>
            <a:ln w="25400">
              <a:solidFill>
                <a:srgbClr val="00FF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AutoShape 34"/>
            <p:cNvSpPr>
              <a:spLocks noChangeArrowheads="1"/>
            </p:cNvSpPr>
            <p:nvPr/>
          </p:nvSpPr>
          <p:spPr bwMode="auto">
            <a:xfrm>
              <a:off x="7797800" y="2514600"/>
              <a:ext cx="127000" cy="292100"/>
            </a:xfrm>
            <a:prstGeom prst="upArrow">
              <a:avLst>
                <a:gd name="adj1" fmla="val 50000"/>
                <a:gd name="adj2" fmla="val 57500"/>
              </a:avLst>
            </a:prstGeom>
            <a:solidFill>
              <a:srgbClr val="00FF00"/>
            </a:solidFill>
            <a:ln w="25400">
              <a:solidFill>
                <a:srgbClr val="00FF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48" y="1091139"/>
            <a:ext cx="1993900" cy="27940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65100" y="3570288"/>
            <a:ext cx="8641936" cy="3254264"/>
            <a:chOff x="165100" y="3570288"/>
            <a:chExt cx="8641936" cy="3254264"/>
          </a:xfrm>
        </p:grpSpPr>
        <p:pic>
          <p:nvPicPr>
            <p:cNvPr id="45" name="Picture 44" descr="Screen shot 2014-11-06 at 7.39.25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873" y="4089974"/>
              <a:ext cx="2681536" cy="760685"/>
            </a:xfrm>
            <a:prstGeom prst="rect">
              <a:avLst/>
            </a:prstGeom>
          </p:spPr>
        </p:pic>
        <p:pic>
          <p:nvPicPr>
            <p:cNvPr id="44" name="Picture 43" descr="Screen shot 2014-11-06 at 7.33.42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971" y="5180013"/>
              <a:ext cx="2681536" cy="727662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165100" y="3570288"/>
              <a:ext cx="8641936" cy="3254264"/>
              <a:chOff x="165100" y="3570288"/>
              <a:chExt cx="8641936" cy="3254264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65100" y="3570288"/>
                <a:ext cx="8293100" cy="3254264"/>
                <a:chOff x="165100" y="3570288"/>
                <a:chExt cx="8293100" cy="3254264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165100" y="3570288"/>
                  <a:ext cx="8293100" cy="2012951"/>
                  <a:chOff x="165100" y="3570288"/>
                  <a:chExt cx="8293100" cy="2012951"/>
                </a:xfrm>
              </p:grpSpPr>
              <p:grpSp>
                <p:nvGrpSpPr>
                  <p:cNvPr id="11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65100" y="3570288"/>
                    <a:ext cx="8293100" cy="2012951"/>
                    <a:chOff x="104" y="2249"/>
                    <a:chExt cx="5224" cy="1268"/>
                  </a:xfrm>
                </p:grpSpPr>
                <p:sp>
                  <p:nvSpPr>
                    <p:cNvPr id="12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4" y="2249"/>
                      <a:ext cx="2822" cy="27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000">
                          <a:solidFill>
                            <a:schemeClr val="accent2"/>
                          </a:solidFill>
                          <a:latin typeface="Arial Rounded MT Bold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000">
                          <a:solidFill>
                            <a:schemeClr val="accent2"/>
                          </a:solidFill>
                          <a:latin typeface="Arial Rounded MT Bold" charset="0"/>
                          <a:ea typeface="ＭＳ Ｐゴシック" charset="0"/>
                        </a:defRPr>
                      </a:lvl2pPr>
                      <a:lvl3pPr eaLnBrk="0" hangingPunct="0">
                        <a:defRPr sz="2000">
                          <a:solidFill>
                            <a:schemeClr val="accent2"/>
                          </a:solidFill>
                          <a:latin typeface="Arial Rounded MT Bold" charset="0"/>
                          <a:ea typeface="ＭＳ Ｐゴシック" charset="0"/>
                        </a:defRPr>
                      </a:lvl3pPr>
                      <a:lvl4pPr eaLnBrk="0" hangingPunct="0">
                        <a:defRPr sz="2000">
                          <a:solidFill>
                            <a:schemeClr val="accent2"/>
                          </a:solidFill>
                          <a:latin typeface="Arial Rounded MT Bold" charset="0"/>
                          <a:ea typeface="ＭＳ Ｐゴシック" charset="0"/>
                        </a:defRPr>
                      </a:lvl4pPr>
                      <a:lvl5pPr eaLnBrk="0" hangingPunct="0">
                        <a:defRPr sz="2000">
                          <a:solidFill>
                            <a:schemeClr val="accent2"/>
                          </a:solidFill>
                          <a:latin typeface="Arial Rounded MT Bold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accent2"/>
                          </a:solidFill>
                          <a:latin typeface="Arial Rounded MT Bold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accent2"/>
                          </a:solidFill>
                          <a:latin typeface="Arial Rounded MT Bold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accent2"/>
                          </a:solidFill>
                          <a:latin typeface="Arial Rounded MT Bold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accent2"/>
                          </a:solidFill>
                          <a:latin typeface="Arial Rounded MT Bold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buFont typeface="Wingdings" charset="0"/>
                        <a:buChar char="q"/>
                      </a:pPr>
                      <a:r>
                        <a:rPr lang="en-US" sz="2200" dirty="0">
                          <a:solidFill>
                            <a:srgbClr val="006500"/>
                          </a:solidFill>
                          <a:latin typeface="Comic Sans MS" charset="0"/>
                        </a:rPr>
                        <a:t> </a:t>
                      </a:r>
                      <a:r>
                        <a:rPr lang="en-US" sz="2200" dirty="0">
                          <a:solidFill>
                            <a:srgbClr val="006500"/>
                          </a:solidFill>
                        </a:rPr>
                        <a:t>Two hadrons:</a:t>
                      </a:r>
                      <a:endParaRPr lang="en-US" sz="2200" dirty="0">
                        <a:solidFill>
                          <a:srgbClr val="006500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13" name="AutoShape 1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792" y="2312"/>
                      <a:ext cx="80" cy="312"/>
                    </a:xfrm>
                    <a:prstGeom prst="upArrow">
                      <a:avLst>
                        <a:gd name="adj1" fmla="val 50000"/>
                        <a:gd name="adj2" fmla="val 97500"/>
                      </a:avLst>
                    </a:prstGeom>
                    <a:solidFill>
                      <a:srgbClr val="00FF00"/>
                    </a:solidFill>
                    <a:ln w="25400">
                      <a:solidFill>
                        <a:srgbClr val="00FF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" name="AutoShape 1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3528" y="2280"/>
                      <a:ext cx="80" cy="240"/>
                    </a:xfrm>
                    <a:prstGeom prst="upArrow">
                      <a:avLst>
                        <a:gd name="adj1" fmla="val 50000"/>
                        <a:gd name="adj2" fmla="val 75000"/>
                      </a:avLst>
                    </a:prstGeom>
                    <a:solidFill>
                      <a:srgbClr val="00FF00"/>
                    </a:solidFill>
                    <a:ln w="25400">
                      <a:solidFill>
                        <a:srgbClr val="00FF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5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0" y="2752"/>
                      <a:ext cx="4938" cy="765"/>
                      <a:chOff x="390" y="2752"/>
                      <a:chExt cx="4938" cy="765"/>
                    </a:xfrm>
                  </p:grpSpPr>
                  <p:grpSp>
                    <p:nvGrpSpPr>
                      <p:cNvPr id="17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0" y="2752"/>
                        <a:ext cx="4938" cy="765"/>
                        <a:chOff x="390" y="2752"/>
                        <a:chExt cx="4938" cy="765"/>
                      </a:xfrm>
                    </p:grpSpPr>
                    <p:grpSp>
                      <p:nvGrpSpPr>
                        <p:cNvPr id="19" name="Group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0" y="2856"/>
                          <a:ext cx="4938" cy="550"/>
                          <a:chOff x="374" y="2816"/>
                          <a:chExt cx="4938" cy="550"/>
                        </a:xfrm>
                      </p:grpSpPr>
                      <p:graphicFrame>
                        <p:nvGraphicFramePr>
                          <p:cNvPr id="23" name="Object 5"/>
                          <p:cNvGraphicFramePr>
                            <a:graphicFrameLocks noChangeAspect="1"/>
                          </p:cNvGraphicFramePr>
                          <p:nvPr/>
                        </p:nvGraphicFramePr>
                        <p:xfrm>
                          <a:off x="374" y="2827"/>
                          <a:ext cx="802" cy="400"/>
                        </p:xfrm>
                        <a:graphic>
                          <a:graphicData uri="http://schemas.openxmlformats.org/presentationml/2006/ole">
                            <mc:AlternateContent xmlns:mc="http://schemas.openxmlformats.org/markup-compatibility/2006">
                              <mc:Choice xmlns:v="urn:schemas-microsoft-com:vml" Requires="v">
                                <p:oleObj spid="_x0000_s2462" name="Equation" r:id="rId6" imgW="431640" imgH="241200" progId="Equation.DSMT4">
                                  <p:embed/>
                                </p:oleObj>
                              </mc:Choice>
                              <mc:Fallback>
                                <p:oleObj name="Equation" r:id="rId6" imgW="431640" imgH="241200" progId="Equation.DSMT4">
                                  <p:embed/>
                                  <p:pic>
                                    <p:nvPicPr>
                                      <p:cNvPr id="0" name=""/>
                                      <p:cNvPicPr>
                                        <a:picLocks noChangeAspect="1" noChangeArrowheads="1"/>
                                      </p:cNvPicPr>
                                      <p:nvPr/>
                                    </p:nvPicPr>
                                    <p:blipFill>
                                      <a:blip r:embed="rId7">
                                        <a:extLst>
                                          <a:ext uri="{28A0092B-C50C-407E-A947-70E740481C1C}">
                                            <a14:useLocalDpi xmlns:a14="http://schemas.microsoft.com/office/drawing/2010/main" val="0"/>
                                          </a:ext>
                                        </a:extLst>
                                      </a:blip>
                                      <a:srcRect/>
                                      <a:stretch>
                                        <a:fillRect/>
                                      </a:stretch>
                                    </p:blipFill>
                                    <p:spPr bwMode="auto">
                                      <a:xfrm>
                                        <a:off x="374" y="2827"/>
                                        <a:ext cx="802" cy="400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>
                                        <a:noFill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  <a:ext uri="{91240B29-F687-4f45-9708-019B960494DF}">
                                          <a14:hiddenLine xmlns:a14="http://schemas.microsoft.com/office/drawing/2010/main" w="25400">
                                            <a:solidFill>
                                              <a:srgbClr val="00CCFF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14:hiddenLine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blurRad="63500" dist="38099" dir="2700000" algn="ctr" rotWithShape="0">
                                                <a:srgbClr val="000000">
                                                  <a:alpha val="74998"/>
                                                </a:srgbClr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</p:pic>
                                </p:oleObj>
                              </mc:Fallback>
                            </mc:AlternateContent>
                          </a:graphicData>
                        </a:graphic>
                      </p:graphicFrame>
                      <p:graphicFrame>
                        <p:nvGraphicFramePr>
                          <p:cNvPr id="25" name="Object 6"/>
                          <p:cNvGraphicFramePr>
                            <a:graphicFrameLocks noChangeAspect="1"/>
                          </p:cNvGraphicFramePr>
                          <p:nvPr/>
                        </p:nvGraphicFramePr>
                        <p:xfrm>
                          <a:off x="2434" y="2956"/>
                          <a:ext cx="248" cy="277"/>
                        </p:xfrm>
                        <a:graphic>
                          <a:graphicData uri="http://schemas.openxmlformats.org/presentationml/2006/ole">
                            <mc:AlternateContent xmlns:mc="http://schemas.openxmlformats.org/markup-compatibility/2006">
                              <mc:Choice xmlns:v="urn:schemas-microsoft-com:vml" Requires="v">
                                <p:oleObj spid="_x0000_s2463" name="Equation" r:id="rId8" imgW="164880" imgH="177480" progId="Equation.DSMT4">
                                  <p:embed/>
                                </p:oleObj>
                              </mc:Choice>
                              <mc:Fallback>
                                <p:oleObj name="Equation" r:id="rId8" imgW="164880" imgH="177480" progId="Equation.DSMT4">
                                  <p:embed/>
                                  <p:pic>
                                    <p:nvPicPr>
                                      <p:cNvPr id="0" name=""/>
                                      <p:cNvPicPr>
                                        <a:picLocks noChangeAspect="1" noChangeArrowheads="1"/>
                                      </p:cNvPicPr>
                                      <p:nvPr/>
                                    </p:nvPicPr>
                                    <p:blipFill>
                                      <a:blip r:embed="rId9">
                                        <a:extLst>
                                          <a:ext uri="{28A0092B-C50C-407E-A947-70E740481C1C}">
                                            <a14:useLocalDpi xmlns:a14="http://schemas.microsoft.com/office/drawing/2010/main" val="0"/>
                                          </a:ext>
                                        </a:extLst>
                                      </a:blip>
                                      <a:srcRect/>
                                      <a:stretch>
                                        <a:fillRect/>
                                      </a:stretch>
                                    </p:blipFill>
                                    <p:spPr bwMode="auto">
                                      <a:xfrm>
                                        <a:off x="2434" y="2956"/>
                                        <a:ext cx="248" cy="277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>
                                        <a:noFill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  <a:ext uri="{91240B29-F687-4f45-9708-019B960494DF}">
                                          <a14:hiddenLine xmlns:a14="http://schemas.microsoft.com/office/drawing/2010/main" w="25400">
                                            <a:solidFill>
                                              <a:srgbClr val="00CCFF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14:hiddenLine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blurRad="63500" dist="38099" dir="2700000" algn="ctr" rotWithShape="0">
                                                <a:srgbClr val="000000">
                                                  <a:alpha val="74998"/>
                                                </a:srgbClr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</p:pic>
                                </p:oleObj>
                              </mc:Fallback>
                            </mc:AlternateContent>
                          </a:graphicData>
                        </a:graphic>
                      </p:graphicFrame>
                      <p:graphicFrame>
                        <p:nvGraphicFramePr>
                          <p:cNvPr id="26" name="Object 7"/>
                          <p:cNvGraphicFramePr>
                            <a:graphicFrameLocks noChangeAspect="1"/>
                          </p:cNvGraphicFramePr>
                          <p:nvPr/>
                        </p:nvGraphicFramePr>
                        <p:xfrm>
                          <a:off x="4527" y="2822"/>
                          <a:ext cx="785" cy="544"/>
                        </p:xfrm>
                        <a:graphic>
                          <a:graphicData uri="http://schemas.openxmlformats.org/presentationml/2006/ole">
                            <mc:AlternateContent xmlns:mc="http://schemas.openxmlformats.org/markup-compatibility/2006">
                              <mc:Choice xmlns:v="urn:schemas-microsoft-com:vml" Requires="v">
                                <p:oleObj spid="_x0000_s2464" name="Equation" r:id="rId10" imgW="685800" imgH="457200" progId="Equation.3">
                                  <p:embed/>
                                </p:oleObj>
                              </mc:Choice>
                              <mc:Fallback>
                                <p:oleObj name="Equation" r:id="rId10" imgW="685800" imgH="457200" progId="Equation.3">
                                  <p:embed/>
                                  <p:pic>
                                    <p:nvPicPr>
                                      <p:cNvPr id="0" name=""/>
                                      <p:cNvPicPr>
                                        <a:picLocks noChangeAspect="1" noChangeArrowheads="1"/>
                                      </p:cNvPicPr>
                                      <p:nvPr/>
                                    </p:nvPicPr>
                                    <p:blipFill>
                                      <a:blip r:embed="rId11">
                                        <a:extLst>
                                          <a:ext uri="{28A0092B-C50C-407E-A947-70E740481C1C}">
                                            <a14:useLocalDpi xmlns:a14="http://schemas.microsoft.com/office/drawing/2010/main" val="0"/>
                                          </a:ext>
                                        </a:extLst>
                                      </a:blip>
                                      <a:srcRect/>
                                      <a:stretch>
                                        <a:fillRect/>
                                      </a:stretch>
                                    </p:blipFill>
                                    <p:spPr bwMode="auto">
                                      <a:xfrm>
                                        <a:off x="4527" y="2822"/>
                                        <a:ext cx="785" cy="544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>
                                        <a:noFill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  <a:ext uri="{91240B29-F687-4f45-9708-019B960494DF}">
                                          <a14:hiddenLine xmlns:a14="http://schemas.microsoft.com/office/drawing/2010/main" w="25400">
                                            <a:solidFill>
                                              <a:srgbClr val="00CCFF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14:hiddenLine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blurRad="63500" dist="38099" dir="2700000" algn="ctr" rotWithShape="0">
                                                <a:srgbClr val="000000">
                                                  <a:alpha val="74998"/>
                                                </a:srgbClr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</p:pic>
                                </p:oleObj>
                              </mc:Fallback>
                            </mc:AlternateContent>
                          </a:graphicData>
                        </a:graphic>
                      </p:graphicFrame>
                      <p:pic>
                        <p:nvPicPr>
                          <p:cNvPr id="27" name="Picture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08" y="2816"/>
                            <a:ext cx="779" cy="4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grpSp>
                    <p:sp>
                      <p:nvSpPr>
                        <p:cNvPr id="20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36" y="3008"/>
                          <a:ext cx="216" cy="232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rgbClr val="00CCF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36" y="2752"/>
                          <a:ext cx="416" cy="296"/>
                        </a:xfrm>
                        <a:custGeom>
                          <a:avLst/>
                          <a:gdLst>
                            <a:gd name="T0" fmla="*/ 0 w 416"/>
                            <a:gd name="T1" fmla="*/ 0 h 296"/>
                            <a:gd name="T2" fmla="*/ 208 w 416"/>
                            <a:gd name="T3" fmla="*/ 32 h 296"/>
                            <a:gd name="T4" fmla="*/ 240 w 416"/>
                            <a:gd name="T5" fmla="*/ 168 h 296"/>
                            <a:gd name="T6" fmla="*/ 376 w 416"/>
                            <a:gd name="T7" fmla="*/ 160 h 296"/>
                            <a:gd name="T8" fmla="*/ 416 w 416"/>
                            <a:gd name="T9" fmla="*/ 296 h 29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16"/>
                            <a:gd name="T16" fmla="*/ 0 h 296"/>
                            <a:gd name="T17" fmla="*/ 416 w 416"/>
                            <a:gd name="T18" fmla="*/ 296 h 29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16" h="296">
                              <a:moveTo>
                                <a:pt x="0" y="0"/>
                              </a:moveTo>
                              <a:cubicBezTo>
                                <a:pt x="84" y="2"/>
                                <a:pt x="168" y="4"/>
                                <a:pt x="208" y="32"/>
                              </a:cubicBezTo>
                              <a:cubicBezTo>
                                <a:pt x="248" y="60"/>
                                <a:pt x="212" y="147"/>
                                <a:pt x="240" y="168"/>
                              </a:cubicBezTo>
                              <a:cubicBezTo>
                                <a:pt x="268" y="189"/>
                                <a:pt x="347" y="139"/>
                                <a:pt x="376" y="160"/>
                              </a:cubicBezTo>
                              <a:cubicBezTo>
                                <a:pt x="405" y="181"/>
                                <a:pt x="409" y="273"/>
                                <a:pt x="416" y="296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rgbClr val="00CCF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" name="Freeform 30"/>
                        <p:cNvSpPr>
                          <a:spLocks/>
                        </p:cNvSpPr>
                        <p:nvPr/>
                      </p:nvSpPr>
                      <p:spPr bwMode="auto">
                        <a:xfrm rot="10463353" flipH="1">
                          <a:off x="3719" y="3233"/>
                          <a:ext cx="480" cy="284"/>
                        </a:xfrm>
                        <a:custGeom>
                          <a:avLst/>
                          <a:gdLst>
                            <a:gd name="T0" fmla="*/ 0 w 416"/>
                            <a:gd name="T1" fmla="*/ 0 h 296"/>
                            <a:gd name="T2" fmla="*/ 208 w 416"/>
                            <a:gd name="T3" fmla="*/ 32 h 296"/>
                            <a:gd name="T4" fmla="*/ 240 w 416"/>
                            <a:gd name="T5" fmla="*/ 168 h 296"/>
                            <a:gd name="T6" fmla="*/ 376 w 416"/>
                            <a:gd name="T7" fmla="*/ 160 h 296"/>
                            <a:gd name="T8" fmla="*/ 416 w 416"/>
                            <a:gd name="T9" fmla="*/ 296 h 29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16"/>
                            <a:gd name="T16" fmla="*/ 0 h 296"/>
                            <a:gd name="T17" fmla="*/ 416 w 416"/>
                            <a:gd name="T18" fmla="*/ 296 h 29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16" h="296">
                              <a:moveTo>
                                <a:pt x="0" y="0"/>
                              </a:moveTo>
                              <a:cubicBezTo>
                                <a:pt x="84" y="2"/>
                                <a:pt x="168" y="4"/>
                                <a:pt x="208" y="32"/>
                              </a:cubicBezTo>
                              <a:cubicBezTo>
                                <a:pt x="248" y="60"/>
                                <a:pt x="212" y="147"/>
                                <a:pt x="240" y="168"/>
                              </a:cubicBezTo>
                              <a:cubicBezTo>
                                <a:pt x="268" y="189"/>
                                <a:pt x="347" y="139"/>
                                <a:pt x="376" y="160"/>
                              </a:cubicBezTo>
                              <a:cubicBezTo>
                                <a:pt x="405" y="181"/>
                                <a:pt x="409" y="273"/>
                                <a:pt x="416" y="296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rgbClr val="00CCF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8" name="Text Box 3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34" y="2929"/>
                        <a:ext cx="209" cy="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 sz="2000">
                            <a:solidFill>
                              <a:schemeClr val="accent2"/>
                            </a:solidFill>
                            <a:latin typeface="Arial Rounded MT Bold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37931725" indent="-37474525" eaLnBrk="0" hangingPunct="0">
                          <a:defRPr sz="2000">
                            <a:solidFill>
                              <a:schemeClr val="accent2"/>
                            </a:solidFill>
                            <a:latin typeface="Arial Rounded MT Bold" charset="0"/>
                            <a:ea typeface="ＭＳ Ｐゴシック" charset="0"/>
                          </a:defRPr>
                        </a:lvl2pPr>
                        <a:lvl3pPr eaLnBrk="0" hangingPunct="0">
                          <a:defRPr sz="2000">
                            <a:solidFill>
                              <a:schemeClr val="accent2"/>
                            </a:solidFill>
                            <a:latin typeface="Arial Rounded MT Bold" charset="0"/>
                            <a:ea typeface="ＭＳ Ｐゴシック" charset="0"/>
                          </a:defRPr>
                        </a:lvl3pPr>
                        <a:lvl4pPr eaLnBrk="0" hangingPunct="0">
                          <a:defRPr sz="2000">
                            <a:solidFill>
                              <a:schemeClr val="accent2"/>
                            </a:solidFill>
                            <a:latin typeface="Arial Rounded MT Bold" charset="0"/>
                            <a:ea typeface="ＭＳ Ｐゴシック" charset="0"/>
                          </a:defRPr>
                        </a:lvl4pPr>
                        <a:lvl5pPr eaLnBrk="0" hangingPunct="0">
                          <a:defRPr sz="2000">
                            <a:solidFill>
                              <a:schemeClr val="accent2"/>
                            </a:solidFill>
                            <a:latin typeface="Arial Rounded MT Bold" charset="0"/>
                            <a:ea typeface="ＭＳ Ｐゴシック" charset="0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accent2"/>
                            </a:solidFill>
                            <a:latin typeface="Arial Rounded MT Bold" charset="0"/>
                            <a:ea typeface="ＭＳ Ｐゴシック" charset="0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accent2"/>
                            </a:solidFill>
                            <a:latin typeface="Arial Rounded MT Bold" charset="0"/>
                            <a:ea typeface="ＭＳ Ｐゴシック" charset="0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accent2"/>
                            </a:solidFill>
                            <a:latin typeface="Arial Rounded MT Bold" charset="0"/>
                            <a:ea typeface="ＭＳ Ｐゴシック" charset="0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accent2"/>
                            </a:solidFill>
                            <a:latin typeface="Arial Rounded MT Bold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20000"/>
                          </a:lnSpc>
                          <a:buClr>
                            <a:schemeClr val="tx1"/>
                          </a:buClr>
                          <a:buFont typeface="Wingdings" charset="0"/>
                          <a:buNone/>
                        </a:pPr>
                        <a:r>
                          <a:rPr lang="en-US">
                            <a:solidFill>
                              <a:srgbClr val="0099CC"/>
                            </a:solidFill>
                            <a:latin typeface="Comic Sans MS" charset="0"/>
                          </a:rPr>
                          <a:t>s</a:t>
                        </a:r>
                      </a:p>
                    </p:txBody>
                  </p:sp>
                </p:grpSp>
                <p:sp>
                  <p:nvSpPr>
                    <p:cNvPr id="16" name="AutoShape 35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016" y="2264"/>
                      <a:ext cx="72" cy="312"/>
                    </a:xfrm>
                    <a:prstGeom prst="upArrow">
                      <a:avLst>
                        <a:gd name="adj1" fmla="val 50000"/>
                        <a:gd name="adj2" fmla="val 108333"/>
                      </a:avLst>
                    </a:prstGeom>
                    <a:solidFill>
                      <a:srgbClr val="00FF00"/>
                    </a:solidFill>
                    <a:ln w="25400">
                      <a:solidFill>
                        <a:srgbClr val="00FF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37" name="Picture 36" descr="latex-image-1.pdf"/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5891" y="4129349"/>
                    <a:ext cx="3708400" cy="3048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8" name="Picture 5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9125" y="5407026"/>
                  <a:ext cx="3087687" cy="14175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1" name="TextBox 40"/>
              <p:cNvSpPr txBox="1"/>
              <p:nvPr/>
            </p:nvSpPr>
            <p:spPr>
              <a:xfrm>
                <a:off x="4375564" y="6116635"/>
                <a:ext cx="44314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Predictive power:  </a:t>
                </a:r>
              </a:p>
              <a:p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     Universal Parton Distributions</a:t>
                </a:r>
                <a:endParaRPr lang="en-US" sz="2000" i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581025" y="1330325"/>
            <a:ext cx="7699375" cy="1244600"/>
            <a:chOff x="581025" y="1330325"/>
            <a:chExt cx="7699375" cy="124460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581025" y="1330325"/>
              <a:ext cx="7699375" cy="1244600"/>
              <a:chOff x="759" y="732"/>
              <a:chExt cx="4850" cy="756"/>
            </a:xfrm>
          </p:grpSpPr>
          <p:graphicFrame>
            <p:nvGraphicFramePr>
              <p:cNvPr id="5" name="Object 2"/>
              <p:cNvGraphicFramePr>
                <a:graphicFrameLocks noChangeAspect="1"/>
              </p:cNvGraphicFramePr>
              <p:nvPr/>
            </p:nvGraphicFramePr>
            <p:xfrm>
              <a:off x="759" y="930"/>
              <a:ext cx="802" cy="3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5" name="Equation" r:id="rId15" imgW="431640" imgH="241200" progId="Equation.DSMT4">
                      <p:embed/>
                    </p:oleObj>
                  </mc:Choice>
                  <mc:Fallback>
                    <p:oleObj name="Equation" r:id="rId15" imgW="43164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9" y="930"/>
                            <a:ext cx="802" cy="3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5" y="732"/>
                <a:ext cx="1230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8" name="Object 3"/>
              <p:cNvGraphicFramePr>
                <a:graphicFrameLocks noChangeAspect="1"/>
              </p:cNvGraphicFramePr>
              <p:nvPr/>
            </p:nvGraphicFramePr>
            <p:xfrm>
              <a:off x="2875" y="1023"/>
              <a:ext cx="248" cy="2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6" name="Equation" r:id="rId18" imgW="164880" imgH="177480" progId="Equation.DSMT4">
                      <p:embed/>
                    </p:oleObj>
                  </mc:Choice>
                  <mc:Fallback>
                    <p:oleObj name="Equation" r:id="rId18" imgW="1648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5" y="1023"/>
                            <a:ext cx="248" cy="2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4"/>
              <p:cNvGraphicFramePr>
                <a:graphicFrameLocks noChangeAspect="1"/>
              </p:cNvGraphicFramePr>
              <p:nvPr/>
            </p:nvGraphicFramePr>
            <p:xfrm>
              <a:off x="4824" y="848"/>
              <a:ext cx="785" cy="5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7" name="Equation" r:id="rId19" imgW="685800" imgH="457200" progId="Equation.DSMT4">
                      <p:embed/>
                    </p:oleObj>
                  </mc:Choice>
                  <mc:Fallback>
                    <p:oleObj name="Equation" r:id="rId19" imgW="685800" imgH="457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24" y="848"/>
                            <a:ext cx="785" cy="5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3" name="Picture 2" descr="Screen shot 2014-11-06 at 7.33.42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291" y="1697395"/>
              <a:ext cx="2533118" cy="727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808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91" tIns="45646" rIns="91291" bIns="45646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ea typeface="ＭＳ Ｐゴシック" pitchFamily="-107" charset="-128"/>
                <a:cs typeface="ＭＳ Ｐゴシック" pitchFamily="-107" charset="-128"/>
              </a:rPr>
              <a:t>Operator definition of PDFs</a:t>
            </a:r>
            <a:endParaRPr lang="en-US" sz="2800" b="1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091" y="1065765"/>
            <a:ext cx="5269680" cy="42141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200" dirty="0" smtClean="0">
                <a:solidFill>
                  <a:srgbClr val="006600"/>
                </a:solidFill>
                <a:latin typeface="+mj-lt"/>
              </a:rPr>
              <a:t>Quark distribution (spin-averaged):</a:t>
            </a:r>
            <a:endParaRPr lang="en-US" sz="2200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4" y="1487179"/>
            <a:ext cx="7822393" cy="101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091" y="2612801"/>
            <a:ext cx="3192188" cy="42141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200" dirty="0" smtClean="0">
                <a:solidFill>
                  <a:srgbClr val="006600"/>
                </a:solidFill>
                <a:latin typeface="+mj-lt"/>
              </a:rPr>
              <a:t>Cut-vertex notation:</a:t>
            </a:r>
            <a:endParaRPr lang="en-US" sz="2200" dirty="0">
              <a:solidFill>
                <a:srgbClr val="006600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83295" y="3034215"/>
            <a:ext cx="4727426" cy="1662553"/>
            <a:chOff x="2983295" y="2745719"/>
            <a:chExt cx="4727426" cy="1662553"/>
          </a:xfrm>
        </p:grpSpPr>
        <p:pic>
          <p:nvPicPr>
            <p:cNvPr id="2" name="Picture 1" descr="Screen shot 2013-11-05 at 2.04.33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295" y="3034215"/>
              <a:ext cx="2221392" cy="1374057"/>
            </a:xfrm>
            <a:prstGeom prst="rect">
              <a:avLst/>
            </a:prstGeom>
          </p:spPr>
        </p:pic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821" y="2745719"/>
              <a:ext cx="3517900" cy="635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77091" y="4794896"/>
            <a:ext cx="8488510" cy="42141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I</a:t>
            </a:r>
            <a:r>
              <a:rPr lang="en-US" sz="2200" dirty="0" smtClean="0">
                <a:solidFill>
                  <a:srgbClr val="006600"/>
                </a:solidFill>
                <a:latin typeface="+mj-lt"/>
              </a:rPr>
              <a:t>ndependent of hadron momentum  </a:t>
            </a:r>
            <a:r>
              <a:rPr lang="en-US" sz="2200" i="1" dirty="0" smtClean="0">
                <a:solidFill>
                  <a:srgbClr val="006600"/>
                </a:solidFill>
                <a:latin typeface="+mj-lt"/>
              </a:rPr>
              <a:t>P</a:t>
            </a:r>
            <a:r>
              <a:rPr lang="en-US" sz="2200" dirty="0" smtClean="0">
                <a:solidFill>
                  <a:srgbClr val="006600"/>
                </a:solidFill>
                <a:latin typeface="+mj-lt"/>
              </a:rPr>
              <a:t>  and path direction  </a:t>
            </a:r>
            <a:r>
              <a:rPr lang="en-US" sz="2200" i="1" dirty="0" smtClean="0">
                <a:solidFill>
                  <a:srgbClr val="006600"/>
                </a:solidFill>
                <a:latin typeface="+mj-lt"/>
              </a:rPr>
              <a:t>n</a:t>
            </a:r>
            <a:endParaRPr lang="en-US" sz="2200" i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091" y="5478859"/>
            <a:ext cx="6936803" cy="42141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200" dirty="0" smtClean="0">
                <a:solidFill>
                  <a:srgbClr val="006600"/>
                </a:solidFill>
                <a:latin typeface="+mj-lt"/>
              </a:rPr>
              <a:t>Parton interpretation emerges in  </a:t>
            </a:r>
            <a:r>
              <a:rPr lang="en-US" sz="2200" i="1" dirty="0" err="1" smtClean="0">
                <a:solidFill>
                  <a:srgbClr val="006600"/>
                </a:solidFill>
                <a:latin typeface="+mj-lt"/>
              </a:rPr>
              <a:t>n.A</a:t>
            </a:r>
            <a:r>
              <a:rPr lang="en-US" sz="2200" i="1" dirty="0" smtClean="0">
                <a:solidFill>
                  <a:srgbClr val="006600"/>
                </a:solidFill>
                <a:latin typeface="+mj-lt"/>
              </a:rPr>
              <a:t> = 0  </a:t>
            </a:r>
            <a:r>
              <a:rPr lang="en-US" sz="2200" dirty="0" smtClean="0">
                <a:solidFill>
                  <a:srgbClr val="006600"/>
                </a:solidFill>
                <a:latin typeface="+mj-lt"/>
              </a:rPr>
              <a:t>gauge</a:t>
            </a:r>
            <a:endParaRPr lang="en-US" sz="2200" i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694" y="6144739"/>
            <a:ext cx="8294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PDFs are not direct physical observables, such as cross sections!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5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3"/>
            <a:ext cx="9144000" cy="83186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291" tIns="45646" rIns="91291" bIns="45646"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ea typeface="ＭＳ Ｐゴシック" pitchFamily="-107" charset="-128"/>
                <a:cs typeface="ＭＳ Ｐゴシック" pitchFamily="-107" charset="-128"/>
              </a:rPr>
              <a:t>Global QCD analyses – a successful story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7091" y="941295"/>
            <a:ext cx="4434760" cy="760380"/>
          </a:xfrm>
          <a:prstGeom prst="rect">
            <a:avLst/>
          </a:prstGeom>
          <a:noFill/>
        </p:spPr>
        <p:txBody>
          <a:bodyPr wrap="none" lIns="82039" tIns="41020" rIns="82039" bIns="41020" rtlCol="0">
            <a:spAutoFit/>
          </a:bodyPr>
          <a:lstStyle/>
          <a:p>
            <a:pPr marL="342820" indent="-342820">
              <a:buFont typeface="Wingdings" charset="2"/>
              <a:buChar char="q"/>
            </a:pPr>
            <a:r>
              <a:rPr lang="en-US" sz="2200" dirty="0">
                <a:solidFill>
                  <a:srgbClr val="006600"/>
                </a:solidFill>
                <a:latin typeface="+mj-lt"/>
              </a:rPr>
              <a:t>World data with “Q” &gt; 2 </a:t>
            </a:r>
            <a:r>
              <a:rPr lang="en-US" sz="2200" dirty="0" err="1">
                <a:solidFill>
                  <a:srgbClr val="006600"/>
                </a:solidFill>
                <a:latin typeface="+mj-lt"/>
              </a:rPr>
              <a:t>GeV</a:t>
            </a:r>
            <a:endParaRPr lang="en-US" sz="2200" dirty="0">
              <a:solidFill>
                <a:srgbClr val="006600"/>
              </a:solidFill>
              <a:latin typeface="+mj-lt"/>
            </a:endParaRPr>
          </a:p>
          <a:p>
            <a:r>
              <a:rPr lang="en-US" sz="2200" dirty="0">
                <a:solidFill>
                  <a:srgbClr val="006600"/>
                </a:solidFill>
                <a:latin typeface="+mj-lt"/>
              </a:rPr>
              <a:t>    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+ Factorization: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87" y="3565168"/>
            <a:ext cx="3691347" cy="536724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87" y="1894991"/>
            <a:ext cx="4377073" cy="281303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87" y="2421658"/>
            <a:ext cx="3794087" cy="5744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8534" y="3099120"/>
            <a:ext cx="3003405" cy="43023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+ DGLAP  Evolution: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4672" y="1894991"/>
            <a:ext cx="706143" cy="4001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000" dirty="0"/>
              <a:t>DIS: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672" y="2581140"/>
            <a:ext cx="740081" cy="4001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000" dirty="0"/>
              <a:t>H-H: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623287" y="1089587"/>
            <a:ext cx="3322619" cy="2812931"/>
            <a:chOff x="5623285" y="1089586"/>
            <a:chExt cx="3322619" cy="2812931"/>
          </a:xfrm>
        </p:grpSpPr>
        <p:pic>
          <p:nvPicPr>
            <p:cNvPr id="7" name="Picture 6" descr="Screen shot 2014-05-15 at 4.06.00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075" y="1089586"/>
              <a:ext cx="2806829" cy="2812931"/>
            </a:xfrm>
            <a:prstGeom prst="rect">
              <a:avLst/>
            </a:prstGeom>
          </p:spPr>
        </p:pic>
        <p:sp>
          <p:nvSpPr>
            <p:cNvPr id="15" name="Right Arrow 14"/>
            <p:cNvSpPr/>
            <p:nvPr/>
          </p:nvSpPr>
          <p:spPr>
            <a:xfrm>
              <a:off x="5623285" y="2439344"/>
              <a:ext cx="595875" cy="283591"/>
            </a:xfrm>
            <a:prstGeom prst="rightArrow">
              <a:avLst/>
            </a:prstGeom>
            <a:solidFill>
              <a:srgbClr val="33CC33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188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iu_Talk">
  <a:themeElements>
    <a:clrScheme name="Custom 1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Qiu_Talk.thmx</Template>
  <TotalTime>11648</TotalTime>
  <Words>4841</Words>
  <Application>Microsoft Macintosh PowerPoint</Application>
  <PresentationFormat>On-screen Show (4:3)</PresentationFormat>
  <Paragraphs>530</Paragraphs>
  <Slides>43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Qiu_Talk</vt:lpstr>
      <vt:lpstr>Equation</vt:lpstr>
      <vt:lpstr>Explore hadron structure  from the first principle  lattice QCD calculations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QCD factorization</vt:lpstr>
      <vt:lpstr>PowerPoint Presentation</vt:lpstr>
      <vt:lpstr>PowerPoint Presentation</vt:lpstr>
      <vt:lpstr>PowerPoint Presentation</vt:lpstr>
      <vt:lpstr>Global QCD analysis – the machinery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Brookhaven National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 physics at Electron-Ion Collider</dc:title>
  <dc:creator>Jianwei Qiu</dc:creator>
  <cp:lastModifiedBy>Jianwei  Qiu</cp:lastModifiedBy>
  <cp:revision>1186</cp:revision>
  <cp:lastPrinted>2014-03-31T16:20:33Z</cp:lastPrinted>
  <dcterms:created xsi:type="dcterms:W3CDTF">2011-04-14T14:02:45Z</dcterms:created>
  <dcterms:modified xsi:type="dcterms:W3CDTF">2014-12-24T06:48:43Z</dcterms:modified>
</cp:coreProperties>
</file>